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5" r:id="rId3"/>
  </p:sldMasterIdLst>
  <p:notesMasterIdLst>
    <p:notesMasterId r:id="rId33"/>
  </p:notesMasterIdLst>
  <p:sldIdLst>
    <p:sldId id="256" r:id="rId4"/>
    <p:sldId id="383" r:id="rId5"/>
    <p:sldId id="377" r:id="rId6"/>
    <p:sldId id="370" r:id="rId7"/>
    <p:sldId id="371" r:id="rId8"/>
    <p:sldId id="372" r:id="rId9"/>
    <p:sldId id="373" r:id="rId10"/>
    <p:sldId id="374" r:id="rId11"/>
    <p:sldId id="308" r:id="rId12"/>
    <p:sldId id="309" r:id="rId13"/>
    <p:sldId id="310" r:id="rId14"/>
    <p:sldId id="369" r:id="rId15"/>
    <p:sldId id="272" r:id="rId16"/>
    <p:sldId id="273" r:id="rId17"/>
    <p:sldId id="305" r:id="rId18"/>
    <p:sldId id="319" r:id="rId19"/>
    <p:sldId id="320" r:id="rId20"/>
    <p:sldId id="378" r:id="rId21"/>
    <p:sldId id="379" r:id="rId22"/>
    <p:sldId id="380" r:id="rId23"/>
    <p:sldId id="381" r:id="rId24"/>
    <p:sldId id="375" r:id="rId25"/>
    <p:sldId id="376" r:id="rId26"/>
    <p:sldId id="386" r:id="rId27"/>
    <p:sldId id="384" r:id="rId28"/>
    <p:sldId id="260" r:id="rId29"/>
    <p:sldId id="263" r:id="rId30"/>
    <p:sldId id="261" r:id="rId31"/>
    <p:sldId id="262"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3"/>
    <p:restoredTop sz="95827"/>
  </p:normalViewPr>
  <p:slideViewPr>
    <p:cSldViewPr snapToGrid="0" snapToObjects="1">
      <p:cViewPr varScale="1">
        <p:scale>
          <a:sx n="96" d="100"/>
          <a:sy n="96" d="100"/>
        </p:scale>
        <p:origin x="13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8983E-CF14-8940-8DD9-D46C61E796F2}" type="datetimeFigureOut">
              <a:rPr lang="en-US" smtClean="0"/>
              <a:t>1/9/23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A488D-F084-8E48-8856-1D8B4B9AEF10}" type="slidenum">
              <a:rPr lang="en-US" smtClean="0"/>
              <a:t>‹#›</a:t>
            </a:fld>
            <a:endParaRPr lang="en-US"/>
          </a:p>
        </p:txBody>
      </p:sp>
    </p:spTree>
    <p:extLst>
      <p:ext uri="{BB962C8B-B14F-4D97-AF65-F5344CB8AC3E}">
        <p14:creationId xmlns:p14="http://schemas.microsoft.com/office/powerpoint/2010/main" val="12839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E3408E6-F45F-794F-B705-FC70A6A931E2}"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75778"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6451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General</a:t>
            </a:r>
            <a:r>
              <a:rPr lang="en-US" baseline="0" dirty="0"/>
              <a:t> comments about the evolution of ways in which we display topographic information in a 2-D fashion</a:t>
            </a:r>
            <a:endParaRPr lang="en-US" dirty="0"/>
          </a:p>
          <a:p>
            <a:pPr eaLnBrk="1" hangingPunct="1"/>
            <a:endParaRPr lang="en-US" dirty="0"/>
          </a:p>
        </p:txBody>
      </p:sp>
    </p:spTree>
    <p:extLst>
      <p:ext uri="{BB962C8B-B14F-4D97-AF65-F5344CB8AC3E}">
        <p14:creationId xmlns:p14="http://schemas.microsoft.com/office/powerpoint/2010/main" val="3252652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gridded</a:t>
            </a:r>
            <a:r>
              <a:rPr lang="en-US" baseline="0" dirty="0"/>
              <a:t> data set with light-dark scale used to indicate elevation information for each cell</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5235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Garlock</a:t>
            </a:r>
            <a:r>
              <a:rPr lang="en-US" dirty="0"/>
              <a:t> Fault for the same</a:t>
            </a:r>
            <a:r>
              <a:rPr lang="en-US" baseline="0" dirty="0"/>
              <a:t> general</a:t>
            </a:r>
            <a:r>
              <a:rPr lang="en-US" dirty="0"/>
              <a:t> locality as indicated by road patterns and railroad line.  </a:t>
            </a:r>
          </a:p>
          <a:p>
            <a:endParaRPr lang="en-US" dirty="0"/>
          </a:p>
          <a:p>
            <a:r>
              <a:rPr lang="en-US" dirty="0"/>
              <a:t>Image source: Google Earth</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456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Open topography has a large number of data</a:t>
            </a:r>
            <a:r>
              <a:rPr lang="en-US" sz="1200" b="0" kern="1200" baseline="0" dirty="0">
                <a:solidFill>
                  <a:schemeClr val="tx1"/>
                </a:solidFill>
                <a:effectLst/>
                <a:latin typeface="+mn-lt"/>
                <a:ea typeface="+mn-ea"/>
                <a:cs typeface="+mn-cs"/>
              </a:rPr>
              <a:t> sets. We have selected a subset and organized by fault type</a:t>
            </a:r>
          </a:p>
          <a:p>
            <a:r>
              <a:rPr lang="en-US" sz="1200" b="0" kern="1200" baseline="0" dirty="0">
                <a:solidFill>
                  <a:schemeClr val="tx1"/>
                </a:solidFill>
                <a:effectLst/>
                <a:latin typeface="+mn-lt"/>
                <a:ea typeface="+mn-ea"/>
                <a:cs typeface="+mn-cs"/>
              </a:rPr>
              <a:t>Debate about level of data preparation – raw versus processed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a:t>
            </a:r>
            <a:r>
              <a:rPr lang="en-US" sz="1200" b="0" kern="1200" baseline="0" dirty="0">
                <a:solidFill>
                  <a:schemeClr val="tx1"/>
                </a:solidFill>
                <a:effectLst/>
                <a:latin typeface="+mn-lt"/>
                <a:ea typeface="+mn-ea"/>
                <a:cs typeface="+mn-cs"/>
              </a:rPr>
              <a:t> unit is intended to allow the students to be able to r</a:t>
            </a:r>
            <a:r>
              <a:rPr lang="en-US" sz="1200" b="0" kern="1200" dirty="0">
                <a:solidFill>
                  <a:schemeClr val="tx1"/>
                </a:solidFill>
                <a:effectLst/>
                <a:latin typeface="+mn-lt"/>
                <a:ea typeface="+mn-ea"/>
                <a:cs typeface="+mn-cs"/>
              </a:rPr>
              <a:t>ecognize and categorize </a:t>
            </a:r>
            <a:r>
              <a:rPr lang="en-US" sz="1200" kern="1200" dirty="0">
                <a:solidFill>
                  <a:schemeClr val="tx1"/>
                </a:solidFill>
                <a:effectLst/>
                <a:latin typeface="+mn-lt"/>
                <a:ea typeface="+mn-ea"/>
                <a:cs typeface="+mn-cs"/>
              </a:rPr>
              <a:t>active faults in the landscape using lidar coupled</a:t>
            </a:r>
            <a:r>
              <a:rPr lang="en-US" sz="1200" kern="1200" baseline="0" dirty="0">
                <a:solidFill>
                  <a:schemeClr val="tx1"/>
                </a:solidFill>
                <a:effectLst/>
                <a:latin typeface="+mn-lt"/>
                <a:ea typeface="+mn-ea"/>
                <a:cs typeface="+mn-cs"/>
              </a:rPr>
              <a:t> with other</a:t>
            </a:r>
            <a:r>
              <a:rPr lang="en-US" sz="1200" kern="1200" dirty="0">
                <a:solidFill>
                  <a:schemeClr val="tx1"/>
                </a:solidFill>
                <a:effectLst/>
                <a:latin typeface="+mn-lt"/>
                <a:ea typeface="+mn-ea"/>
                <a:cs typeface="+mn-cs"/>
              </a:rPr>
              <a:t> imagery data</a:t>
            </a:r>
            <a:r>
              <a:rPr lang="en-US" dirty="0">
                <a:effectLst/>
              </a:rPr>
              <a:t> based a suite of geomorphic features</a:t>
            </a:r>
            <a:r>
              <a:rPr lang="en-US" baseline="0" dirty="0">
                <a:effectLst/>
              </a:rPr>
              <a:t> that are created through the interplay of ongoing geomorphic processes that are periodically perturbed by fault displacement.</a:t>
            </a:r>
          </a:p>
          <a:p>
            <a:endParaRPr lang="en-US" dirty="0">
              <a:effectLst/>
            </a:endParaRPr>
          </a:p>
          <a:p>
            <a:r>
              <a:rPr lang="en-US" dirty="0">
                <a:effectLst/>
              </a:rPr>
              <a:t>Example</a:t>
            </a:r>
            <a:r>
              <a:rPr lang="en-US" baseline="0" dirty="0">
                <a:effectLst/>
              </a:rPr>
              <a:t> provides a good example from a portion of the </a:t>
            </a:r>
            <a:r>
              <a:rPr lang="en-US" baseline="0" dirty="0" err="1">
                <a:effectLst/>
              </a:rPr>
              <a:t>Garlock</a:t>
            </a:r>
            <a:r>
              <a:rPr lang="en-US" baseline="0" dirty="0">
                <a:effectLst/>
              </a:rPr>
              <a:t> Fault</a:t>
            </a:r>
            <a:endParaRPr lang="en-US" dirty="0">
              <a:effectLst/>
            </a:endParaRPr>
          </a:p>
          <a:p>
            <a:endParaRPr lang="en-US" dirty="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Image source: underlying image from Google Earth</a:t>
            </a:r>
            <a:r>
              <a:rPr lang="en-US" baseline="0" dirty="0">
                <a:effectLst/>
              </a:rPr>
              <a:t> (https://</a:t>
            </a:r>
            <a:r>
              <a:rPr lang="en-US" baseline="0" dirty="0" err="1">
                <a:effectLst/>
              </a:rPr>
              <a:t>www.google.com</a:t>
            </a:r>
            <a:r>
              <a:rPr lang="en-US" baseline="0" dirty="0">
                <a:effectLst/>
              </a:rPr>
              <a:t>/earth/); overlying lidar data from OpenTopography (http://</a:t>
            </a:r>
            <a:r>
              <a:rPr lang="en-US" baseline="0" dirty="0" err="1">
                <a:effectLst/>
              </a:rPr>
              <a:t>www.opentopography.org</a:t>
            </a:r>
            <a:r>
              <a:rPr lang="en-US" baseline="0" dirty="0">
                <a:effectLst/>
              </a:rPr>
              <a: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931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Quantitative measurements</a:t>
            </a:r>
            <a:r>
              <a:rPr lang="en-US" baseline="0" dirty="0"/>
              <a:t> of fault slip document the left lateral displacement across the </a:t>
            </a:r>
            <a:r>
              <a:rPr lang="en-US" baseline="0" dirty="0" err="1"/>
              <a:t>Garlock</a:t>
            </a:r>
            <a:r>
              <a:rPr lang="en-US" baseline="0" dirty="0"/>
              <a:t> Fault.</a:t>
            </a:r>
          </a:p>
          <a:p>
            <a:endParaRPr lang="en-US" baseline="0" dirty="0"/>
          </a:p>
          <a:p>
            <a:r>
              <a:rPr lang="en-US" baseline="0" dirty="0"/>
              <a:t>Stream offsets, stream incision, stream piracy [</a:t>
            </a:r>
            <a:r>
              <a:rPr lang="en-US" i="1" baseline="0" dirty="0"/>
              <a:t>Note</a:t>
            </a:r>
            <a:r>
              <a:rPr lang="en-US" baseline="0" dirty="0"/>
              <a:t>: When measuring using tools available in Google Earth, </a:t>
            </a:r>
            <a:r>
              <a:rPr lang="en-US" i="1" baseline="0" dirty="0"/>
              <a:t>the lidar overlay is only acting as a visual reference</a:t>
            </a:r>
            <a:r>
              <a:rPr lang="en-US" baseline="0" dirty="0"/>
              <a:t>. The measurements are being made using the information in the Google Earth database. For faults with repeated displacement along a relatively stable fault geometry, such as exists for many strike slip and normal faults, the measurements can be reasonably accurate. For fault systems that may have a variable displacement history, such as reverse faults or with a relatively recent scarp, the measurements may not reflect the topographic features visible in the lidar image.]</a:t>
            </a:r>
          </a:p>
          <a:p>
            <a:endParaRPr lang="en-US" baseline="0" dirty="0"/>
          </a:p>
          <a:p>
            <a:r>
              <a:rPr lang="en-US" baseline="0" dirty="0"/>
              <a:t>Rates and evolution of landscape over time </a:t>
            </a:r>
          </a:p>
          <a:p>
            <a:endParaRPr lang="en-US" baseline="0" dirty="0"/>
          </a:p>
          <a:p>
            <a:r>
              <a:rPr lang="en-US" baseline="0" dirty="0"/>
              <a:t>Interplay of tectonic, </a:t>
            </a:r>
            <a:r>
              <a:rPr lang="en-US" sz="1200" kern="1200" dirty="0">
                <a:solidFill>
                  <a:schemeClr val="tx1"/>
                </a:solidFill>
                <a:effectLst/>
                <a:latin typeface="+mn-lt"/>
                <a:ea typeface="+mn-ea"/>
                <a:cs typeface="+mn-cs"/>
              </a:rPr>
              <a:t>hydrological, and gravitational processes and their modulation by climatic variation</a:t>
            </a:r>
            <a:r>
              <a:rPr lang="en-US" dirty="0">
                <a:effectLst/>
              </a:rPr>
              <a:t>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5717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from the San Andreas fault of offset streams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6402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of multiple</a:t>
            </a:r>
            <a:r>
              <a:rPr lang="en-US" baseline="0" dirty="0"/>
              <a:t> offset stream values to develop a hierarchy of displacement that reflects the passage of time.</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Diagram modified from: O. </a:t>
            </a:r>
            <a:r>
              <a:rPr lang="en-US" baseline="0" dirty="0" err="1"/>
              <a:t>Zielke</a:t>
            </a:r>
            <a:r>
              <a:rPr lang="en-US" baseline="0" dirty="0"/>
              <a:t>, J R Arrowsmith, L G Ludwig, and S O </a:t>
            </a:r>
            <a:r>
              <a:rPr lang="en-US" baseline="0" dirty="0" err="1"/>
              <a:t>Akçiz</a:t>
            </a:r>
            <a:r>
              <a:rPr lang="en-US" baseline="0" dirty="0"/>
              <a:t> (2010) Slip in the 1857 and Earlier Large Earthquakes Along the Carrizo Plain, San Andreas Fault. </a:t>
            </a:r>
          </a:p>
          <a:p>
            <a:r>
              <a:rPr lang="en-US" baseline="0" dirty="0"/>
              <a:t>Science 26 February 2010: 327 (5969), 1119-1122. Published online 21 January 2010 [DOI:10.1126/science.1182781]</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8175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Fortuitous capture of a before and after sequence documented</a:t>
            </a:r>
            <a:r>
              <a:rPr lang="en-US" baseline="0" dirty="0"/>
              <a:t> in lidar images.</a:t>
            </a:r>
          </a:p>
          <a:p>
            <a:endParaRPr lang="en-US" dirty="0"/>
          </a:p>
          <a:p>
            <a:r>
              <a:rPr lang="en-US" dirty="0"/>
              <a:t>Image source: Edwin </a:t>
            </a:r>
            <a:r>
              <a:rPr lang="en-US" dirty="0" err="1"/>
              <a:t>Nissen</a:t>
            </a:r>
            <a:r>
              <a:rPr lang="en-US" dirty="0"/>
              <a:t>.</a:t>
            </a:r>
            <a:r>
              <a:rPr lang="en-US" baseline="0" dirty="0"/>
              <a:t> </a:t>
            </a:r>
          </a:p>
          <a:p>
            <a:r>
              <a:rPr lang="en-US" baseline="0" dirty="0"/>
              <a:t>Learn more about the analysis described here in the article: </a:t>
            </a:r>
            <a:r>
              <a:rPr lang="en-US" dirty="0" err="1"/>
              <a:t>Nissen</a:t>
            </a:r>
            <a:r>
              <a:rPr lang="en-US" dirty="0"/>
              <a:t>, E., Maruyama, T.,</a:t>
            </a:r>
            <a:r>
              <a:rPr lang="en-US" baseline="0" dirty="0"/>
              <a:t> Arrowsmith, J.R., Elliott, J., </a:t>
            </a:r>
            <a:r>
              <a:rPr lang="en-US" baseline="0" dirty="0" err="1"/>
              <a:t>Krishnam</a:t>
            </a:r>
            <a:r>
              <a:rPr lang="en-US" baseline="0" dirty="0"/>
              <a:t>, A., Oskin, M., and </a:t>
            </a:r>
            <a:r>
              <a:rPr lang="en-US" baseline="0" dirty="0" err="1"/>
              <a:t>Saripalli</a:t>
            </a:r>
            <a:r>
              <a:rPr lang="en-US" baseline="0" dirty="0"/>
              <a:t>, S., 2014.  Coseismic faulty zone deformation revealed with differential lidar: Examples from Japanese Mw ~7 </a:t>
            </a:r>
            <a:r>
              <a:rPr lang="en-US" baseline="0" dirty="0" err="1"/>
              <a:t>intraplate</a:t>
            </a:r>
            <a:r>
              <a:rPr lang="en-US" baseline="0" dirty="0"/>
              <a:t> earthquakes, Earth and Planetary Science Letters, 405, 244-256. http://</a:t>
            </a:r>
            <a:r>
              <a:rPr lang="en-US" baseline="0" dirty="0" err="1"/>
              <a:t>www.sciencedirect.com</a:t>
            </a:r>
            <a:r>
              <a:rPr lang="en-US" baseline="0" dirty="0"/>
              <a:t>/science/article/</a:t>
            </a:r>
            <a:r>
              <a:rPr lang="en-US" baseline="0" dirty="0" err="1"/>
              <a:t>pii</a:t>
            </a:r>
            <a:r>
              <a:rPr lang="en-US" baseline="0" dirty="0"/>
              <a:t>/S0012821X14005378</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4813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Image source: Edwin </a:t>
            </a:r>
            <a:r>
              <a:rPr lang="en-US" dirty="0" err="1"/>
              <a:t>Nissen</a:t>
            </a:r>
            <a:r>
              <a:rPr lang="en-US" dirty="0"/>
              <a:t>.</a:t>
            </a:r>
            <a:r>
              <a:rPr lang="en-US" baseline="0" dirty="0"/>
              <a:t> </a:t>
            </a:r>
          </a:p>
          <a:p>
            <a:r>
              <a:rPr lang="en-US" baseline="0" dirty="0"/>
              <a:t>Learn more about the analysis described here in the article: </a:t>
            </a:r>
            <a:r>
              <a:rPr lang="en-US" dirty="0" err="1"/>
              <a:t>Nissen</a:t>
            </a:r>
            <a:r>
              <a:rPr lang="en-US" dirty="0"/>
              <a:t>, E., Maruyama, T.,</a:t>
            </a:r>
            <a:r>
              <a:rPr lang="en-US" baseline="0" dirty="0"/>
              <a:t> Arrowsmith, J.R., Elliott, J., </a:t>
            </a:r>
            <a:r>
              <a:rPr lang="en-US" baseline="0" dirty="0" err="1"/>
              <a:t>Krishnam</a:t>
            </a:r>
            <a:r>
              <a:rPr lang="en-US" baseline="0" dirty="0"/>
              <a:t>, A., Oskin, M., and </a:t>
            </a:r>
            <a:r>
              <a:rPr lang="en-US" baseline="0" dirty="0" err="1"/>
              <a:t>Saripalli</a:t>
            </a:r>
            <a:r>
              <a:rPr lang="en-US" baseline="0" dirty="0"/>
              <a:t>, S., 2014. </a:t>
            </a:r>
            <a:r>
              <a:rPr lang="en-US" baseline="0" dirty="0" err="1"/>
              <a:t>Coseismic</a:t>
            </a:r>
            <a:r>
              <a:rPr lang="en-US" baseline="0" dirty="0"/>
              <a:t> faulty zone deformation revealed with differential </a:t>
            </a:r>
            <a:r>
              <a:rPr lang="en-US" baseline="0" dirty="0" err="1"/>
              <a:t>LiDAR</a:t>
            </a:r>
            <a:r>
              <a:rPr lang="en-US" baseline="0" dirty="0"/>
              <a:t>: Examples from Japanese Mw ~7 </a:t>
            </a:r>
            <a:r>
              <a:rPr lang="en-US" baseline="0" dirty="0" err="1"/>
              <a:t>intraplate</a:t>
            </a:r>
            <a:r>
              <a:rPr lang="en-US" baseline="0" dirty="0"/>
              <a:t> earthquakes, Earth and Planetary Science Letters, 405, 244-256. http://</a:t>
            </a:r>
            <a:r>
              <a:rPr lang="en-US" baseline="0" dirty="0" err="1"/>
              <a:t>www.sciencedirect.com</a:t>
            </a:r>
            <a:r>
              <a:rPr lang="en-US" baseline="0" dirty="0"/>
              <a:t>/science/article/</a:t>
            </a:r>
            <a:r>
              <a:rPr lang="en-US" baseline="0" dirty="0" err="1"/>
              <a:t>pii</a:t>
            </a:r>
            <a:r>
              <a:rPr lang="en-US" baseline="0" dirty="0"/>
              <a:t>/S0012821X14005378</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7592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Left-hand top and bottom</a:t>
            </a:r>
            <a:r>
              <a:rPr lang="en-US" baseline="0" dirty="0"/>
              <a:t> images: show st</a:t>
            </a:r>
            <a:r>
              <a:rPr lang="en-US" dirty="0"/>
              <a:t>udents collecting terrestrial lidar data of</a:t>
            </a:r>
            <a:r>
              <a:rPr lang="en-US" baseline="0" dirty="0"/>
              <a:t> a normal fault and an example of the analysis of fault displacement.  </a:t>
            </a:r>
          </a:p>
          <a:p>
            <a:r>
              <a:rPr lang="en-US" baseline="0" dirty="0"/>
              <a:t>Right hand image: A string of multiple </a:t>
            </a:r>
            <a:r>
              <a:rPr lang="en-US" baseline="0"/>
              <a:t>terrestrial lidar </a:t>
            </a:r>
            <a:r>
              <a:rPr lang="en-US" baseline="0" dirty="0"/>
              <a:t>scans to create a 1-km scale point cloud data set for the purposes of geological mapping and structural interpretation.</a:t>
            </a:r>
          </a:p>
          <a:p>
            <a:endParaRPr lang="en-US" baseline="0" dirty="0"/>
          </a:p>
          <a:p>
            <a:r>
              <a:rPr lang="en-US" dirty="0"/>
              <a:t>Image sources:</a:t>
            </a:r>
            <a:r>
              <a:rPr lang="en-US" baseline="0" dirty="0"/>
              <a:t> Bruce Douglas and </a:t>
            </a:r>
            <a:r>
              <a:rPr lang="en-US" baseline="0" dirty="0" err="1"/>
              <a:t>unavco.org</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3169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creative use of TLS has been to determine the geometry,</a:t>
            </a:r>
            <a:r>
              <a:rPr lang="en-US" baseline="0" dirty="0"/>
              <a:t> mass, and balance points of </a:t>
            </a:r>
            <a:r>
              <a:rPr lang="en-US" baseline="0"/>
              <a:t>precariously balanced </a:t>
            </a:r>
            <a:r>
              <a:rPr lang="en-US" baseline="0" dirty="0"/>
              <a:t>rocks for paleoseismic studies.</a:t>
            </a:r>
            <a:endParaRPr lang="en-US" dirty="0"/>
          </a:p>
          <a:p>
            <a:endParaRPr lang="en-US" dirty="0"/>
          </a:p>
          <a:p>
            <a:r>
              <a:rPr lang="en-US" dirty="0"/>
              <a:t>Image source: http://</a:t>
            </a:r>
            <a:r>
              <a:rPr lang="en-US" dirty="0" err="1"/>
              <a:t>www.unavco.org</a:t>
            </a:r>
            <a:r>
              <a:rPr lang="en-US" dirty="0"/>
              <a:t>/highlights/2009/</a:t>
            </a:r>
            <a:r>
              <a:rPr lang="en-US" dirty="0" err="1"/>
              <a:t>hudnut-pbr.html</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776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75FD8B0-6879-DA46-8383-E288E529748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7373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717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Definition</a:t>
            </a:r>
            <a:r>
              <a:rPr lang="en-US" baseline="0" dirty="0"/>
              <a:t> of the acronym DEM with various means of creating these types of products. Since this presentation focuses on </a:t>
            </a:r>
            <a:r>
              <a:rPr lang="en-US" baseline="0" dirty="0" err="1"/>
              <a:t>LiDAR</a:t>
            </a:r>
            <a:r>
              <a:rPr lang="en-US" baseline="0" dirty="0"/>
              <a:t>, details of the latter are given in subsequent slides.</a:t>
            </a:r>
            <a:endParaRPr lang="en-US" dirty="0"/>
          </a:p>
          <a:p>
            <a:pPr eaLnBrk="1" hangingPunct="1"/>
            <a:endParaRPr lang="en-US" dirty="0"/>
          </a:p>
        </p:txBody>
      </p:sp>
    </p:spTree>
    <p:extLst>
      <p:ext uri="{BB962C8B-B14F-4D97-AF65-F5344CB8AC3E}">
        <p14:creationId xmlns:p14="http://schemas.microsoft.com/office/powerpoint/2010/main" val="1985091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provides examples of geomorphic</a:t>
            </a:r>
            <a:r>
              <a:rPr lang="en-US" baseline="0" dirty="0"/>
              <a:t>/topographic features that are indicative of active strike-slip faulting. While all these features may be present, some are more common than others, and not all would be expected to be found in a single location because some are dependent on the local geologic materials, climate, and human alteration.</a:t>
            </a:r>
            <a:endParaRPr lang="en-US" dirty="0"/>
          </a:p>
          <a:p>
            <a:endParaRPr lang="en-US" dirty="0"/>
          </a:p>
          <a:p>
            <a:r>
              <a:rPr lang="en-US" dirty="0"/>
              <a:t>Adapted from figures 1.7</a:t>
            </a:r>
            <a:r>
              <a:rPr lang="en-US" baseline="0" dirty="0"/>
              <a:t> and 2.5 from</a:t>
            </a:r>
          </a:p>
          <a:p>
            <a:r>
              <a:rPr lang="en-US" baseline="0" dirty="0"/>
              <a:t>Keller and Pinter, 2002, Active Tectonics Earthquakes, Uplift, and Landscape, 2</a:t>
            </a:r>
            <a:r>
              <a:rPr lang="en-US" baseline="30000" dirty="0"/>
              <a:t>nd</a:t>
            </a:r>
            <a:r>
              <a:rPr lang="en-US" baseline="0" dirty="0"/>
              <a:t> Edition, Prentice Hall, Upper Saddle River, NJ, 362 pp.</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9814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provides examples of geomorphic</a:t>
            </a:r>
            <a:r>
              <a:rPr lang="en-US" baseline="0" dirty="0"/>
              <a:t>/topographic features that are indicative of active normal faulting. While all these features may be present, some are more common than others and not all would be expected to be found in a single location because some are dependent on the local geologic materials, climate, and human alteration.</a:t>
            </a:r>
            <a:endParaRPr lang="en-US" dirty="0"/>
          </a:p>
          <a:p>
            <a:endParaRPr lang="en-US" dirty="0"/>
          </a:p>
          <a:p>
            <a:r>
              <a:rPr lang="en-US" dirty="0"/>
              <a:t>Adapted from figures 1.7</a:t>
            </a:r>
            <a:r>
              <a:rPr lang="en-US" baseline="0" dirty="0"/>
              <a:t> and 5.17 from</a:t>
            </a:r>
          </a:p>
          <a:p>
            <a:r>
              <a:rPr lang="en-US" baseline="0" dirty="0"/>
              <a:t>Keller and Pinter, 2002, Active Tectonics Earthquakes, Uplift, and Landscape, 2</a:t>
            </a:r>
            <a:r>
              <a:rPr lang="en-US" baseline="30000" dirty="0"/>
              <a:t>nd</a:t>
            </a:r>
            <a:r>
              <a:rPr lang="en-US" baseline="0" dirty="0"/>
              <a:t> Edition, Prentice Hall, Upper Saddle River, NJ, 362 pp.</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1940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provides examples of geomorphic</a:t>
            </a:r>
            <a:r>
              <a:rPr lang="en-US" baseline="0" dirty="0"/>
              <a:t>/topographic features that are indicative of active reverse faulting. While all these features may be present, some are more common than others, and not all would be expected to be found in a single location because some are dependent on the local geologic materials, climate, and human alteration. It should be noted that reverse or thrust faults often have the most subtle geomorphic patterns relative to the other fault types. This is due in part to the potential for low to no scarp relief created by a single slip event.</a:t>
            </a:r>
            <a:endParaRPr lang="en-US" dirty="0"/>
          </a:p>
          <a:p>
            <a:endParaRPr lang="en-US" dirty="0"/>
          </a:p>
          <a:p>
            <a:r>
              <a:rPr lang="en-US" dirty="0"/>
              <a:t>Adapted from figures 1.7</a:t>
            </a:r>
            <a:r>
              <a:rPr lang="en-US" baseline="0" dirty="0"/>
              <a:t> and 4.28 from</a:t>
            </a:r>
          </a:p>
          <a:p>
            <a:r>
              <a:rPr lang="en-US" baseline="0" dirty="0"/>
              <a:t>Keller and Pinter, 2002, Active Tectonics Earthquakes, Uplift, and Landscape, 2</a:t>
            </a:r>
            <a:r>
              <a:rPr lang="en-US" baseline="30000" dirty="0"/>
              <a:t>nd</a:t>
            </a:r>
            <a:r>
              <a:rPr lang="en-US" baseline="0" dirty="0"/>
              <a:t> Edition, Prentice Hall, Upper Saddle River, NJ, 362 pp.</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6680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provides examples of geomorphic</a:t>
            </a:r>
            <a:r>
              <a:rPr lang="en-US" baseline="0" dirty="0"/>
              <a:t>/topographic features that are indicative of active reverse faulting. The upper diagram is based on features displayed at Wheeler Ridge in California, where the Wheeler Ridge Fault is extending laterally as well as adding incrementally to the dip slip displacement. This pattern has resulted in what may be interpreted as a time sequence which is shown in the lower diagram. The geomorphic development indicated as ancient reflects a topography that has undergone a number of thrust events whereas the modern diagram reflects conditions prior to initial faulting. While all these features may be present, some are more common than others, and not all would be expected to be found in a single location because some are dependent on the local geologic materials, climate, and human alteration.</a:t>
            </a:r>
            <a:endParaRPr lang="en-US" dirty="0"/>
          </a:p>
          <a:p>
            <a:endParaRPr lang="en-US" dirty="0"/>
          </a:p>
          <a:p>
            <a:r>
              <a:rPr lang="en-US" dirty="0"/>
              <a:t>Adapted from figures 5.2</a:t>
            </a:r>
            <a:r>
              <a:rPr lang="en-US" baseline="0" dirty="0"/>
              <a:t> and 7.25from</a:t>
            </a:r>
          </a:p>
          <a:p>
            <a:r>
              <a:rPr lang="en-US" baseline="0" dirty="0"/>
              <a:t>Keller and Pinter, 2002, Active Tectonics Earthquakes, Uplift, and Landscape, 2</a:t>
            </a:r>
            <a:r>
              <a:rPr lang="en-US" baseline="30000" dirty="0"/>
              <a:t>nd</a:t>
            </a:r>
            <a:r>
              <a:rPr lang="en-US" baseline="0" dirty="0"/>
              <a:t> Edition, Prentice Hall, Upper Saddle River, NJ, 362 pp.</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6490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75FD8B0-6879-DA46-8383-E288E529748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7373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717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Example</a:t>
            </a:r>
            <a:r>
              <a:rPr lang="en-US" baseline="0" dirty="0"/>
              <a:t> of how the use of a </a:t>
            </a:r>
            <a:r>
              <a:rPr lang="en-US" baseline="0" dirty="0" err="1"/>
              <a:t>hillshaded</a:t>
            </a:r>
            <a:r>
              <a:rPr lang="en-US" baseline="0" dirty="0"/>
              <a:t> relief image can reveal subtle topographic details, in this case a fault scarp that is associated with an active fault.</a:t>
            </a:r>
            <a:endParaRPr lang="en-US" dirty="0"/>
          </a:p>
          <a:p>
            <a:pPr eaLnBrk="1" hangingPunct="1"/>
            <a:endParaRPr lang="en-US" dirty="0"/>
          </a:p>
          <a:p>
            <a:pPr eaLnBrk="1" hangingPunct="1"/>
            <a:r>
              <a:rPr lang="en-US" dirty="0"/>
              <a:t>Image</a:t>
            </a:r>
            <a:r>
              <a:rPr lang="en-US" baseline="0" dirty="0"/>
              <a:t> source: G J Funning, B Parsons and T J Wright, 2007, Fault slip in the 1997 </a:t>
            </a:r>
            <a:r>
              <a:rPr lang="en-US" baseline="0" dirty="0" err="1"/>
              <a:t>Manyi</a:t>
            </a:r>
            <a:r>
              <a:rPr lang="en-US" baseline="0" dirty="0"/>
              <a:t>, Tibet earthquake from linear elastic </a:t>
            </a:r>
            <a:r>
              <a:rPr lang="en-US" baseline="0" dirty="0" err="1"/>
              <a:t>modelling</a:t>
            </a:r>
            <a:r>
              <a:rPr lang="en-US" baseline="0" dirty="0"/>
              <a:t> of InSAR displacements, </a:t>
            </a:r>
            <a:r>
              <a:rPr lang="en-US" baseline="0" dirty="0" err="1"/>
              <a:t>Geophys</a:t>
            </a:r>
            <a:r>
              <a:rPr lang="en-US" baseline="0" dirty="0"/>
              <a:t>. J. Int., 169, 988-1008. http://</a:t>
            </a:r>
            <a:r>
              <a:rPr lang="en-US" baseline="0" dirty="0" err="1"/>
              <a:t>earthsciences.ucr.edu</a:t>
            </a:r>
            <a:r>
              <a:rPr lang="en-US" baseline="0" dirty="0"/>
              <a:t>/docs/funning_etal_2007_gji_manyi_eq.pdf</a:t>
            </a:r>
          </a:p>
          <a:p>
            <a:pPr eaLnBrk="1" hangingPunct="1"/>
            <a:r>
              <a:rPr lang="en-US" baseline="0" dirty="0"/>
              <a:t>The Geophysics Journal International allows reuse of article figures for educational, non-</a:t>
            </a:r>
            <a:r>
              <a:rPr lang="en-US" baseline="0" dirty="0" err="1"/>
              <a:t>commerical</a:t>
            </a:r>
            <a:r>
              <a:rPr lang="en-US" baseline="0" dirty="0"/>
              <a:t> purposes. Copyright is retained by GJI. </a:t>
            </a:r>
          </a:p>
          <a:p>
            <a:pPr eaLnBrk="1" hangingPunct="1"/>
            <a:r>
              <a:rPr lang="en-US" dirty="0"/>
              <a:t>http://</a:t>
            </a:r>
            <a:r>
              <a:rPr lang="en-US" dirty="0" err="1"/>
              <a:t>www.oxfordjournals.org</a:t>
            </a:r>
            <a:r>
              <a:rPr lang="en-US" dirty="0"/>
              <a:t>/</a:t>
            </a:r>
            <a:r>
              <a:rPr lang="en-US" dirty="0" err="1"/>
              <a:t>our_journals</a:t>
            </a:r>
            <a:r>
              <a:rPr lang="en-US" dirty="0"/>
              <a:t>/</a:t>
            </a:r>
            <a:r>
              <a:rPr lang="en-US" dirty="0" err="1"/>
              <a:t>gji</a:t>
            </a:r>
            <a:r>
              <a:rPr lang="en-US" dirty="0"/>
              <a:t>/</a:t>
            </a:r>
            <a:r>
              <a:rPr lang="en-US" dirty="0" err="1"/>
              <a:t>rights_permissions.html</a:t>
            </a:r>
            <a:endParaRPr lang="en-US" dirty="0"/>
          </a:p>
        </p:txBody>
      </p:sp>
    </p:spTree>
    <p:extLst>
      <p:ext uri="{BB962C8B-B14F-4D97-AF65-F5344CB8AC3E}">
        <p14:creationId xmlns:p14="http://schemas.microsoft.com/office/powerpoint/2010/main" val="388465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75FD8B0-6879-DA46-8383-E288E529748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7373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717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a:t>DEMs can</a:t>
            </a:r>
            <a:r>
              <a:rPr lang="en-US" baseline="0" dirty="0"/>
              <a:t> be very useful for a variety of landscape analyses. Here a DEM from central Nepal is used to generate maximum, mean, and minimum elevation as well as average hillslopes in different tectonic regions.</a:t>
            </a:r>
            <a:endParaRPr lang="en-US" dirty="0"/>
          </a:p>
          <a:p>
            <a:pPr eaLnBrk="1" hangingPunct="1"/>
            <a:endParaRPr lang="en-US" dirty="0"/>
          </a:p>
          <a:p>
            <a:pPr eaLnBrk="1" hangingPunct="1"/>
            <a:r>
              <a:rPr lang="en-US" dirty="0"/>
              <a:t>Image</a:t>
            </a:r>
            <a:r>
              <a:rPr lang="en-US" baseline="0" dirty="0"/>
              <a:t> source: Beth Pratt-Sitaula (adapted from Pratt-Sitaula et al, 2004. Landscape disequilibrium on 1000–10,000 year scales Marsyandi River, Nepal, central Himalaya. Geomorphology, 58, 223 – 241.) http://</a:t>
            </a:r>
            <a:r>
              <a:rPr lang="en-US" baseline="0" dirty="0" err="1"/>
              <a:t>www.researchgate.net</a:t>
            </a:r>
            <a:r>
              <a:rPr lang="en-US" baseline="0" dirty="0"/>
              <a:t>/profile/</a:t>
            </a:r>
            <a:r>
              <a:rPr lang="en-US" baseline="0" dirty="0" err="1"/>
              <a:t>Arjun_Heimsath</a:t>
            </a:r>
            <a:r>
              <a:rPr lang="en-US" baseline="0" dirty="0"/>
              <a:t>/publication/222646165_Landscape_disequilibrium_on_100010000_year_scales_Marsyandi_River_Nepal_central_Himalaya/links/0912f50d9efb97242c000000.pdf</a:t>
            </a:r>
            <a:endParaRPr lang="en-US" dirty="0"/>
          </a:p>
        </p:txBody>
      </p:sp>
    </p:spTree>
    <p:extLst>
      <p:ext uri="{BB962C8B-B14F-4D97-AF65-F5344CB8AC3E}">
        <p14:creationId xmlns:p14="http://schemas.microsoft.com/office/powerpoint/2010/main" val="128681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75FD8B0-6879-DA46-8383-E288E529748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7373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7171" name="Rectangle 3"/>
          <p:cNvSpPr>
            <a:spLocks noGrp="1" noChangeArrowheads="1"/>
          </p:cNvSpPr>
          <p:nvPr>
            <p:ph type="body" idx="1"/>
          </p:nvPr>
        </p:nvSpPr>
        <p:spPr>
          <a:solidFill>
            <a:srgbClr val="FFFFFF"/>
          </a:solidFill>
          <a:ln>
            <a:solidFill>
              <a:srgbClr val="000000"/>
            </a:solidFill>
            <a:miter lim="800000"/>
            <a:headEnd/>
            <a:tailEnd/>
          </a:ln>
        </p:spPr>
        <p:txBody>
          <a:bodyPr/>
          <a:lstStyle/>
          <a:p>
            <a:r>
              <a:rPr lang="en-US" sz="1200" b="0" i="0" u="none" strike="noStrike" kern="1200" baseline="0" dirty="0">
                <a:solidFill>
                  <a:schemeClr val="tx1"/>
                </a:solidFill>
                <a:latin typeface="+mn-lt"/>
                <a:ea typeface="+mn-ea"/>
                <a:cs typeface="+mn-cs"/>
              </a:rPr>
              <a:t>Example of two different types of drainage patterns determined from tracing stream networks from traditional topographic maps. Drainage analyses can be done very efficiently using </a:t>
            </a:r>
            <a:r>
              <a:rPr lang="en-US" sz="1200" b="0" i="0" u="none" strike="noStrike" kern="1200" baseline="0" dirty="0" err="1">
                <a:solidFill>
                  <a:schemeClr val="tx1"/>
                </a:solidFill>
                <a:latin typeface="+mn-lt"/>
                <a:ea typeface="+mn-ea"/>
                <a:cs typeface="+mn-cs"/>
              </a:rPr>
              <a:t>DEMs.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Taken from Roy, S.G., </a:t>
            </a:r>
            <a:r>
              <a:rPr lang="en-US" sz="1200" b="0" i="0" u="none" strike="noStrike" kern="1200" baseline="0" dirty="0" err="1">
                <a:solidFill>
                  <a:schemeClr val="tx1"/>
                </a:solidFill>
                <a:latin typeface="+mn-lt"/>
                <a:ea typeface="+mn-ea"/>
                <a:cs typeface="+mn-cs"/>
              </a:rPr>
              <a:t>Koons</a:t>
            </a:r>
            <a:r>
              <a:rPr lang="en-US" sz="1200" b="0" i="0" u="none" strike="noStrike" kern="1200" baseline="0" dirty="0">
                <a:solidFill>
                  <a:schemeClr val="tx1"/>
                </a:solidFill>
                <a:latin typeface="+mn-lt"/>
                <a:ea typeface="+mn-ea"/>
                <a:cs typeface="+mn-cs"/>
              </a:rPr>
              <a:t>, P.O., Upton, P., and Tucker, G.E., 2015, The influence of crustal strength field on the patterns and rates of fluvial incision, Journal of </a:t>
            </a:r>
            <a:r>
              <a:rPr lang="en-US" sz="1200" b="0" i="0" u="none" strike="noStrike" kern="1200" baseline="0" dirty="0" err="1">
                <a:solidFill>
                  <a:schemeClr val="tx1"/>
                </a:solidFill>
                <a:latin typeface="+mn-lt"/>
                <a:ea typeface="+mn-ea"/>
                <a:cs typeface="+mn-cs"/>
              </a:rPr>
              <a:t>Geophyscial</a:t>
            </a:r>
            <a:r>
              <a:rPr lang="en-US" sz="1200" b="0" i="0" u="none" strike="noStrike" kern="1200" baseline="0" dirty="0">
                <a:solidFill>
                  <a:schemeClr val="tx1"/>
                </a:solidFill>
                <a:latin typeface="+mn-lt"/>
                <a:ea typeface="+mn-ea"/>
                <a:cs typeface="+mn-cs"/>
              </a:rPr>
              <a:t> Research: Earth Surface, 120, </a:t>
            </a:r>
            <a:r>
              <a:rPr lang="fr-FR" sz="1200" b="0" i="0" u="none" strike="noStrike" kern="1200" baseline="0" dirty="0">
                <a:solidFill>
                  <a:schemeClr val="tx1"/>
                </a:solidFill>
                <a:latin typeface="+mn-lt"/>
                <a:ea typeface="+mn-ea"/>
                <a:cs typeface="+mn-cs"/>
              </a:rPr>
              <a:t>doi:10.1002/2014JF003281.</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American Geophysical Union allows for use of a journal article image for use in non-commercial educational applications. http://</a:t>
            </a:r>
            <a:r>
              <a:rPr lang="en-US" sz="1200" b="0" i="0" u="none" strike="noStrike" kern="1200" baseline="0" dirty="0" err="1">
                <a:solidFill>
                  <a:schemeClr val="tx1"/>
                </a:solidFill>
                <a:latin typeface="+mn-lt"/>
                <a:ea typeface="+mn-ea"/>
                <a:cs typeface="+mn-cs"/>
              </a:rPr>
              <a:t>publications.agu.org</a:t>
            </a:r>
            <a:r>
              <a:rPr lang="en-US" sz="1200" b="0" i="0" u="none" strike="noStrike" kern="1200" baseline="0" dirty="0">
                <a:solidFill>
                  <a:schemeClr val="tx1"/>
                </a:solidFill>
                <a:latin typeface="+mn-lt"/>
                <a:ea typeface="+mn-ea"/>
                <a:cs typeface="+mn-cs"/>
              </a:rPr>
              <a:t>/author-resource-center/usage-permissions/</a:t>
            </a:r>
          </a:p>
          <a:p>
            <a:r>
              <a:rPr lang="en-US" sz="1200" b="0" i="0" u="none" strike="noStrike" kern="1200" baseline="0" dirty="0">
                <a:solidFill>
                  <a:schemeClr val="tx1"/>
                </a:solidFill>
                <a:latin typeface="+mn-lt"/>
                <a:ea typeface="+mn-ea"/>
                <a:cs typeface="+mn-cs"/>
              </a:rPr>
              <a:t>Copyright is retained by AGU.</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Figure 1. (a) Hydrographic map of a dendritic drainage network, region</a:t>
            </a:r>
          </a:p>
          <a:p>
            <a:r>
              <a:rPr lang="en-US" sz="1200" b="0" i="0" u="none" strike="noStrike" kern="1200" baseline="0" dirty="0">
                <a:solidFill>
                  <a:schemeClr val="tx1"/>
                </a:solidFill>
                <a:latin typeface="+mn-lt"/>
                <a:ea typeface="+mn-ea"/>
                <a:cs typeface="+mn-cs"/>
              </a:rPr>
              <a:t>east of Palmyra, VA (37.861°N, 78.2633°W). Channels traced from</a:t>
            </a:r>
          </a:p>
          <a:p>
            <a:r>
              <a:rPr lang="en-US" sz="1200" b="0" i="0" u="none" strike="noStrike" kern="1200" baseline="0" dirty="0">
                <a:solidFill>
                  <a:schemeClr val="tx1"/>
                </a:solidFill>
                <a:latin typeface="+mn-lt"/>
                <a:ea typeface="+mn-ea"/>
                <a:cs typeface="+mn-cs"/>
              </a:rPr>
              <a:t>Palmyra quadrangle, Virginia, 1:24,000, 7.5 min series, Washington D.C.,</a:t>
            </a:r>
          </a:p>
          <a:p>
            <a:r>
              <a:rPr lang="en-US" sz="1200" b="0" i="0" u="none" strike="noStrike" kern="1200" baseline="0" dirty="0">
                <a:solidFill>
                  <a:schemeClr val="tx1"/>
                </a:solidFill>
                <a:latin typeface="+mn-lt"/>
                <a:ea typeface="+mn-ea"/>
                <a:cs typeface="+mn-cs"/>
              </a:rPr>
              <a:t>USGS, 1897; see also </a:t>
            </a:r>
            <a:r>
              <a:rPr lang="en-US" sz="1200" b="0" i="0" u="none" strike="noStrike" kern="1200" baseline="0" dirty="0" err="1">
                <a:solidFill>
                  <a:schemeClr val="tx1"/>
                </a:solidFill>
                <a:latin typeface="+mn-lt"/>
                <a:ea typeface="+mn-ea"/>
                <a:cs typeface="+mn-cs"/>
              </a:rPr>
              <a:t>Zernitz</a:t>
            </a:r>
            <a:r>
              <a:rPr lang="en-US" sz="1200" b="0" i="0" u="none" strike="noStrike" kern="1200" baseline="0" dirty="0">
                <a:solidFill>
                  <a:schemeClr val="tx1"/>
                </a:solidFill>
                <a:latin typeface="+mn-lt"/>
                <a:ea typeface="+mn-ea"/>
                <a:cs typeface="+mn-cs"/>
              </a:rPr>
              <a:t> [1932]. (b) Hydrographic map of the</a:t>
            </a:r>
          </a:p>
          <a:p>
            <a:r>
              <a:rPr lang="en-US" sz="1200" b="0" i="0" u="none" strike="noStrike" kern="1200" baseline="0" dirty="0">
                <a:solidFill>
                  <a:schemeClr val="tx1"/>
                </a:solidFill>
                <a:latin typeface="+mn-lt"/>
                <a:ea typeface="+mn-ea"/>
                <a:cs typeface="+mn-cs"/>
              </a:rPr>
              <a:t>drainage network around part of the Salween River, eastern Himalayan</a:t>
            </a:r>
          </a:p>
          <a:p>
            <a:r>
              <a:rPr lang="en-US" sz="1200" b="0" i="0" u="none" strike="noStrike" kern="1200" baseline="0" dirty="0" err="1">
                <a:solidFill>
                  <a:schemeClr val="tx1"/>
                </a:solidFill>
                <a:latin typeface="+mn-lt"/>
                <a:ea typeface="+mn-ea"/>
                <a:cs typeface="+mn-cs"/>
              </a:rPr>
              <a:t>Syntaxis</a:t>
            </a:r>
            <a:r>
              <a:rPr lang="en-US" sz="1200" b="0" i="0" u="none" strike="noStrike" kern="1200" baseline="0" dirty="0">
                <a:solidFill>
                  <a:schemeClr val="tx1"/>
                </a:solidFill>
                <a:latin typeface="+mn-lt"/>
                <a:ea typeface="+mn-ea"/>
                <a:cs typeface="+mn-cs"/>
              </a:rPr>
              <a:t> (26.7259°N, 98.8973°E). Channels in Figure 1a formed in largely</a:t>
            </a:r>
          </a:p>
          <a:p>
            <a:r>
              <a:rPr lang="en-US" sz="1200" b="0" i="0" u="none" strike="noStrike" kern="1200" baseline="0" dirty="0">
                <a:solidFill>
                  <a:schemeClr val="tx1"/>
                </a:solidFill>
                <a:latin typeface="+mn-lt"/>
                <a:ea typeface="+mn-ea"/>
                <a:cs typeface="+mn-cs"/>
              </a:rPr>
              <a:t>homogeneous rock, while those in Figure 1b formed amid several</a:t>
            </a:r>
          </a:p>
          <a:p>
            <a:r>
              <a:rPr lang="en-US" sz="1200" b="0" i="0" u="none" strike="noStrike" kern="1200" baseline="0" dirty="0">
                <a:solidFill>
                  <a:schemeClr val="tx1"/>
                </a:solidFill>
                <a:latin typeface="+mn-lt"/>
                <a:ea typeface="+mn-ea"/>
                <a:cs typeface="+mn-cs"/>
              </a:rPr>
              <a:t>steeply dipping tectonic structures striking due north [Liu et al., 2011].</a:t>
            </a:r>
            <a:endParaRPr lang="en-US" dirty="0"/>
          </a:p>
        </p:txBody>
      </p:sp>
    </p:spTree>
    <p:extLst>
      <p:ext uri="{BB962C8B-B14F-4D97-AF65-F5344CB8AC3E}">
        <p14:creationId xmlns:p14="http://schemas.microsoft.com/office/powerpoint/2010/main" val="3526061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B763B4C-CB7D-854E-B7EE-CA8F52ABF1E7}"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337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219" name="Rectangle 3"/>
          <p:cNvSpPr>
            <a:spLocks noGrp="1" noChangeArrowheads="1"/>
          </p:cNvSpPr>
          <p:nvPr>
            <p:ph type="body" idx="1"/>
          </p:nvPr>
        </p:nvSpPr>
        <p:spPr>
          <a:noFill/>
        </p:spPr>
        <p:txBody>
          <a:bodyPr/>
          <a:lstStyle/>
          <a:p>
            <a:pPr eaLnBrk="1" hangingPunct="1"/>
            <a:r>
              <a:rPr lang="en-US" dirty="0"/>
              <a:t>Topographic mapping</a:t>
            </a:r>
            <a:r>
              <a:rPr lang="en-US" baseline="0" dirty="0"/>
              <a:t> </a:t>
            </a:r>
            <a:r>
              <a:rPr lang="en-US" dirty="0"/>
              <a:t>has evolved</a:t>
            </a:r>
            <a:r>
              <a:rPr lang="en-US" baseline="0" dirty="0"/>
              <a:t> significantly over the last century as it moved from simple map-making to today’s complex toolbox of methods—including </a:t>
            </a:r>
            <a:r>
              <a:rPr lang="en-US" baseline="0" dirty="0" err="1"/>
              <a:t>LiDAR</a:t>
            </a:r>
            <a:r>
              <a:rPr lang="en-US" baseline="0" dirty="0"/>
              <a:t>—to measure high-resolution topography.</a:t>
            </a:r>
            <a:endParaRPr lang="en-US" dirty="0"/>
          </a:p>
          <a:p>
            <a:pPr eaLnBrk="1" hangingPunct="1"/>
            <a:endParaRPr lang="en-US" dirty="0"/>
          </a:p>
          <a:p>
            <a:pPr eaLnBrk="1" hangingPunct="1"/>
            <a:endParaRPr lang="en-US" dirty="0"/>
          </a:p>
          <a:p>
            <a:pPr eaLnBrk="1" hangingPunct="1"/>
            <a:r>
              <a:rPr lang="en-US" dirty="0"/>
              <a:t>Image source: This image was provided to Wikimedia Commons by the German Federal Archive (</a:t>
            </a:r>
            <a:r>
              <a:rPr lang="en-US" dirty="0" err="1"/>
              <a:t>Deutsches</a:t>
            </a:r>
            <a:r>
              <a:rPr lang="en-US" dirty="0"/>
              <a:t> </a:t>
            </a:r>
            <a:r>
              <a:rPr lang="en-US" dirty="0" err="1"/>
              <a:t>Bundesarchiv</a:t>
            </a:r>
            <a:r>
              <a:rPr lang="en-US" dirty="0"/>
              <a:t>) as part of a cooperation project. The German Federal Archive guarantees an authentic representation only using the originals (negative and/or positive), resp. the digitalization of the originals as provided by the Digital Image Archive. https://</a:t>
            </a:r>
            <a:r>
              <a:rPr lang="en-US" dirty="0" err="1"/>
              <a:t>commons.wikimedia.org</a:t>
            </a:r>
            <a:r>
              <a:rPr lang="en-US" dirty="0"/>
              <a:t>/wiki/File:Bundesarchiv_Bild_183-S12054,_Vermessungstruppe_bei_Fernaufnahmen.jpg </a:t>
            </a:r>
          </a:p>
        </p:txBody>
      </p:sp>
    </p:spTree>
    <p:extLst>
      <p:ext uri="{BB962C8B-B14F-4D97-AF65-F5344CB8AC3E}">
        <p14:creationId xmlns:p14="http://schemas.microsoft.com/office/powerpoint/2010/main" val="3110527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figure</a:t>
            </a:r>
            <a:r>
              <a:rPr lang="en-US" baseline="0" dirty="0"/>
              <a:t> in a set of s</a:t>
            </a:r>
            <a:r>
              <a:rPr lang="en-US" dirty="0"/>
              <a:t>chematic</a:t>
            </a:r>
            <a:r>
              <a:rPr lang="en-US" baseline="0" dirty="0"/>
              <a:t> </a:t>
            </a:r>
            <a:r>
              <a:rPr lang="en-US" dirty="0"/>
              <a:t>diagrams that show component</a:t>
            </a:r>
            <a:r>
              <a:rPr lang="en-US" baseline="0" dirty="0"/>
              <a:t> of airborne </a:t>
            </a:r>
            <a:r>
              <a:rPr lang="en-US" baseline="0" dirty="0" err="1"/>
              <a:t>LiDAR</a:t>
            </a:r>
            <a:r>
              <a:rPr lang="en-US" baseline="0" dirty="0"/>
              <a:t> collection starting with data collection procedure. Basic parameter details given along with linking of onboard navigation and location coupled with ground-based information.</a:t>
            </a:r>
          </a:p>
          <a:p>
            <a:endParaRPr lang="en-US" baseline="0" dirty="0"/>
          </a:p>
          <a:p>
            <a:pPr>
              <a:defRPr/>
            </a:pPr>
            <a:r>
              <a:rPr lang="en-US" baseline="0" dirty="0"/>
              <a:t>Image source for remaining slides: Unless otherwise noted, remaining images are reused with permission from presentation by </a:t>
            </a:r>
            <a:r>
              <a:rPr lang="en-US" sz="1200" dirty="0">
                <a:effectLst>
                  <a:outerShdw blurRad="38100" dist="38100" dir="2700000" algn="tl">
                    <a:srgbClr val="DDDDDD"/>
                  </a:outerShdw>
                </a:effectLst>
              </a:rPr>
              <a:t>Edwin </a:t>
            </a:r>
            <a:r>
              <a:rPr lang="en-US" sz="1200" dirty="0" err="1">
                <a:effectLst>
                  <a:outerShdw blurRad="38100" dist="38100" dir="2700000" algn="tl">
                    <a:srgbClr val="DDDDDD"/>
                  </a:outerShdw>
                </a:effectLst>
              </a:rPr>
              <a:t>Nissen</a:t>
            </a:r>
            <a:r>
              <a:rPr lang="en-US" sz="1200" dirty="0">
                <a:effectLst>
                  <a:outerShdw blurRad="38100" dist="38100" dir="2700000" algn="tl">
                    <a:srgbClr val="DDDDDD"/>
                  </a:outerShdw>
                </a:effectLst>
              </a:rPr>
              <a:t> (Colorado School of Mines)</a:t>
            </a:r>
            <a:r>
              <a:rPr lang="en-US" sz="1200" baseline="0" dirty="0">
                <a:effectLst>
                  <a:outerShdw blurRad="38100" dist="38100" dir="2700000" algn="tl">
                    <a:srgbClr val="DDDDDD"/>
                  </a:outerShdw>
                </a:effectLst>
              </a:rPr>
              <a:t> </a:t>
            </a:r>
            <a:r>
              <a:rPr lang="en-US" sz="1200" dirty="0">
                <a:effectLst>
                  <a:outerShdw blurRad="38100" dist="38100" dir="2700000" algn="tl">
                    <a:srgbClr val="DDDDDD"/>
                  </a:outerShdw>
                </a:effectLst>
              </a:rPr>
              <a:t>done in collaboration with Ramon Arrowsmith, </a:t>
            </a:r>
            <a:r>
              <a:rPr lang="en-US" sz="1200" dirty="0" err="1">
                <a:effectLst>
                  <a:outerShdw blurRad="38100" dist="38100" dir="2700000" algn="tl">
                    <a:srgbClr val="DDDDDD"/>
                  </a:outerShdw>
                </a:effectLst>
              </a:rPr>
              <a:t>Srikanth</a:t>
            </a:r>
            <a:r>
              <a:rPr lang="en-US" sz="1200" dirty="0">
                <a:effectLst>
                  <a:outerShdw blurRad="38100" dist="38100" dir="2700000" algn="tl">
                    <a:srgbClr val="DDDDDD"/>
                  </a:outerShdw>
                </a:effectLst>
              </a:rPr>
              <a:t> </a:t>
            </a:r>
            <a:r>
              <a:rPr lang="en-US" sz="1200" dirty="0" err="1">
                <a:effectLst>
                  <a:outerShdw blurRad="38100" dist="38100" dir="2700000" algn="tl">
                    <a:srgbClr val="DDDDDD"/>
                  </a:outerShdw>
                </a:effectLst>
              </a:rPr>
              <a:t>Saripalli</a:t>
            </a:r>
            <a:r>
              <a:rPr lang="en-US" sz="1200" dirty="0">
                <a:effectLst>
                  <a:outerShdw blurRad="38100" dist="38100" dir="2700000" algn="tl">
                    <a:srgbClr val="DDDDDD"/>
                  </a:outerShdw>
                </a:effectLst>
              </a:rPr>
              <a:t>, and </a:t>
            </a:r>
            <a:r>
              <a:rPr lang="en-US" sz="1200" dirty="0" err="1">
                <a:effectLst>
                  <a:outerShdw blurRad="38100" dist="38100" dir="2700000" algn="tl">
                    <a:srgbClr val="DDDDDD"/>
                  </a:outerShdw>
                </a:effectLst>
              </a:rPr>
              <a:t>Aravindhan</a:t>
            </a:r>
            <a:r>
              <a:rPr lang="en-US" sz="1200" dirty="0">
                <a:effectLst>
                  <a:outerShdw blurRad="38100" dist="38100" dir="2700000" algn="tl">
                    <a:srgbClr val="DDDDDD"/>
                  </a:outerShdw>
                </a:effectLst>
              </a:rPr>
              <a:t> Krishnan.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3555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data set shown relative to a fixed grid cell of a specified</a:t>
            </a:r>
            <a:r>
              <a:rPr lang="en-US" baseline="0" dirty="0"/>
              <a:t> size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279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Point cloud to regularly</a:t>
            </a:r>
            <a:r>
              <a:rPr lang="en-US" baseline="0" dirty="0"/>
              <a:t> spaced grid and means of incorporating appropriate data into single grid point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D5AD15-35D0-8342-BC5E-CE1330B9F7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2257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BC8E0D-096D-B94A-914E-A66DD3E7BA44}"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42640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C8E0D-096D-B94A-914E-A66DD3E7BA44}"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0134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C8E0D-096D-B94A-914E-A66DD3E7BA44}"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576230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71600" y="3832728"/>
            <a:ext cx="6400800" cy="1752600"/>
          </a:xfrm>
        </p:spPr>
        <p:txBody>
          <a:bodyPr>
            <a:normAutofit/>
          </a:bodyPr>
          <a:lstStyle>
            <a:lvl1pPr marL="0" indent="0" algn="ctr">
              <a:buNone/>
              <a:defRPr sz="2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7200" y="5766393"/>
            <a:ext cx="2133600" cy="365125"/>
          </a:xfrm>
        </p:spPr>
        <p:txBody>
          <a:bodyPr/>
          <a:lstStyle/>
          <a:p>
            <a:fld id="{BD0E7532-6558-2949-8B64-49F3D63F0157}" type="datetimeFigureOut">
              <a:rPr lang="en-US" smtClean="0"/>
              <a:t>1/9/23</a:t>
            </a:fld>
            <a:endParaRPr lang="en-US" dirty="0"/>
          </a:p>
        </p:txBody>
      </p:sp>
      <p:sp>
        <p:nvSpPr>
          <p:cNvPr id="5" name="Footer Placeholder 4"/>
          <p:cNvSpPr>
            <a:spLocks noGrp="1"/>
          </p:cNvSpPr>
          <p:nvPr>
            <p:ph type="ftr" sz="quarter" idx="11"/>
          </p:nvPr>
        </p:nvSpPr>
        <p:spPr>
          <a:xfrm>
            <a:off x="3124200" y="5766393"/>
            <a:ext cx="2895600" cy="365125"/>
          </a:xfrm>
        </p:spPr>
        <p:txBody>
          <a:bodyPr/>
          <a:lstStyle/>
          <a:p>
            <a:endParaRPr lang="en-US" dirty="0"/>
          </a:p>
        </p:txBody>
      </p:sp>
      <p:sp>
        <p:nvSpPr>
          <p:cNvPr id="6" name="Slide Number Placeholder 5"/>
          <p:cNvSpPr>
            <a:spLocks noGrp="1"/>
          </p:cNvSpPr>
          <p:nvPr>
            <p:ph type="sldNum" sz="quarter" idx="12"/>
          </p:nvPr>
        </p:nvSpPr>
        <p:spPr>
          <a:xfrm>
            <a:off x="6553200" y="5766393"/>
            <a:ext cx="2133600" cy="365125"/>
          </a:xfrm>
        </p:spPr>
        <p:txBody>
          <a:bodyPr/>
          <a:lstStyle/>
          <a:p>
            <a:fld id="{D2095A01-13E2-7E4C-9E76-AC791C07FBA4}" type="slidenum">
              <a:rPr lang="en-US" smtClean="0"/>
              <a:t>‹#›</a:t>
            </a:fld>
            <a:endParaRPr lang="en-US"/>
          </a:p>
        </p:txBody>
      </p:sp>
      <p:pic>
        <p:nvPicPr>
          <p:cNvPr id="9" name="Picture 8"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
        <p:nvSpPr>
          <p:cNvPr id="11" name="TextBox 10"/>
          <p:cNvSpPr txBox="1"/>
          <p:nvPr userDrawn="1"/>
        </p:nvSpPr>
        <p:spPr>
          <a:xfrm>
            <a:off x="851949" y="6112489"/>
            <a:ext cx="4615735" cy="646331"/>
          </a:xfrm>
          <a:prstGeom prst="rect">
            <a:avLst/>
          </a:prstGeom>
          <a:noFill/>
        </p:spPr>
        <p:txBody>
          <a:bodyPr wrap="square" rtlCol="0">
            <a:spAutoFit/>
          </a:bodyPr>
          <a:lstStyle/>
          <a:p>
            <a:pPr defTabSz="457200"/>
            <a:r>
              <a:rPr lang="en-US" sz="1200" dirty="0">
                <a:solidFill>
                  <a:prstClr val="black"/>
                </a:solidFill>
                <a:latin typeface="+mn-lt"/>
              </a:rPr>
              <a:t>This work is supported by the National Science Foundation’s </a:t>
            </a:r>
            <a:r>
              <a:rPr lang="en-US" sz="1200" i="0" dirty="0">
                <a:solidFill>
                  <a:prstClr val="black"/>
                </a:solidFill>
                <a:latin typeface="+mn-lt"/>
              </a:rPr>
              <a:t>Directorate for Education and Human Resources TUES</a:t>
            </a:r>
            <a:r>
              <a:rPr lang="en-US" sz="1200" dirty="0">
                <a:solidFill>
                  <a:prstClr val="black"/>
                </a:solidFill>
                <a:latin typeface="+mn-lt"/>
              </a:rPr>
              <a:t>-1245025, IUSE-</a:t>
            </a:r>
            <a:r>
              <a:rPr lang="is-IS" sz="1200" dirty="0">
                <a:solidFill>
                  <a:prstClr val="black"/>
                </a:solidFill>
                <a:latin typeface="+mn-lt"/>
              </a:rPr>
              <a:t>1612248</a:t>
            </a:r>
            <a:r>
              <a:rPr lang="en-US" sz="1200" dirty="0">
                <a:solidFill>
                  <a:prstClr val="black"/>
                </a:solidFill>
                <a:latin typeface="+mn-lt"/>
              </a:rPr>
              <a:t>, </a:t>
            </a:r>
            <a:r>
              <a:rPr lang="is-IS" sz="1200" dirty="0"/>
              <a:t>IUSE-1725347,  and </a:t>
            </a:r>
            <a:r>
              <a:rPr lang="en-US" sz="1200" dirty="0">
                <a:solidFill>
                  <a:prstClr val="black"/>
                </a:solidFill>
                <a:latin typeface="+mn-lt"/>
              </a:rPr>
              <a:t>IUSE-</a:t>
            </a:r>
            <a:r>
              <a:rPr lang="cs-CZ" sz="1200" dirty="0">
                <a:solidFill>
                  <a:prstClr val="black"/>
                </a:solidFill>
                <a:latin typeface="+mn-lt"/>
              </a:rPr>
              <a:t>1914915.</a:t>
            </a:r>
            <a:endParaRPr lang="en-US" sz="1200" dirty="0">
              <a:solidFill>
                <a:prstClr val="black"/>
              </a:solidFill>
              <a:latin typeface="+mn-lt"/>
            </a:endParaRPr>
          </a:p>
        </p:txBody>
      </p:sp>
      <p:sp>
        <p:nvSpPr>
          <p:cNvPr id="7" name="TextBox 6"/>
          <p:cNvSpPr txBox="1"/>
          <p:nvPr userDrawn="1"/>
        </p:nvSpPr>
        <p:spPr>
          <a:xfrm>
            <a:off x="5715840" y="6481821"/>
            <a:ext cx="2970960" cy="276999"/>
          </a:xfrm>
          <a:prstGeom prst="rect">
            <a:avLst/>
          </a:prstGeom>
          <a:noFill/>
        </p:spPr>
        <p:txBody>
          <a:bodyPr wrap="none" rtlCol="0">
            <a:spAutoFit/>
          </a:bodyPr>
          <a:lstStyle/>
          <a:p>
            <a:r>
              <a:rPr lang="en-US" sz="1200" dirty="0"/>
              <a:t>Questions, contact </a:t>
            </a:r>
            <a:r>
              <a:rPr lang="en-US" sz="1200" u="sng" dirty="0"/>
              <a:t>education-AT-unavco.org</a:t>
            </a:r>
            <a:endParaRPr lang="en-US" sz="1200" dirty="0"/>
          </a:p>
        </p:txBody>
      </p:sp>
      <p:pic>
        <p:nvPicPr>
          <p:cNvPr id="12" name="Picture 11" descr="NSF_Logo s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80" y="6121915"/>
            <a:ext cx="727157" cy="731520"/>
          </a:xfrm>
          <a:prstGeom prst="rect">
            <a:avLst/>
          </a:prstGeom>
        </p:spPr>
      </p:pic>
    </p:spTree>
    <p:extLst>
      <p:ext uri="{BB962C8B-B14F-4D97-AF65-F5344CB8AC3E}">
        <p14:creationId xmlns:p14="http://schemas.microsoft.com/office/powerpoint/2010/main" val="2815442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51233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287745"/>
            <a:ext cx="2133600" cy="365125"/>
          </a:xfrm>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a:xfrm>
            <a:off x="3124200" y="6287745"/>
            <a:ext cx="2895600" cy="365125"/>
          </a:xfrm>
        </p:spPr>
        <p:txBody>
          <a:bodyPr/>
          <a:lstStyle/>
          <a:p>
            <a:endParaRPr lang="en-US"/>
          </a:p>
        </p:txBody>
      </p:sp>
      <p:sp>
        <p:nvSpPr>
          <p:cNvPr id="6" name="Slide Number Placeholder 5"/>
          <p:cNvSpPr>
            <a:spLocks noGrp="1"/>
          </p:cNvSpPr>
          <p:nvPr>
            <p:ph type="sldNum" sz="quarter" idx="12"/>
          </p:nvPr>
        </p:nvSpPr>
        <p:spPr>
          <a:xfrm>
            <a:off x="6553200" y="6287745"/>
            <a:ext cx="2133600" cy="365125"/>
          </a:xfrm>
        </p:spPr>
        <p:txBody>
          <a:bodyPr/>
          <a:lstStyle/>
          <a:p>
            <a:fld id="{D2095A01-13E2-7E4C-9E76-AC791C07FBA4}" type="slidenum">
              <a:rPr lang="en-US" smtClean="0"/>
              <a:t>‹#›</a:t>
            </a:fld>
            <a:endParaRPr lang="en-US"/>
          </a:p>
        </p:txBody>
      </p:sp>
      <p:pic>
        <p:nvPicPr>
          <p:cNvPr id="7" name="Picture 6"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Tree>
    <p:extLst>
      <p:ext uri="{BB962C8B-B14F-4D97-AF65-F5344CB8AC3E}">
        <p14:creationId xmlns:p14="http://schemas.microsoft.com/office/powerpoint/2010/main" val="840646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275523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92018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573314"/>
            <a:ext cx="4040188"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92018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573314"/>
            <a:ext cx="4041775"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0E7532-6558-2949-8B64-49F3D63F0157}" type="datetimeFigureOut">
              <a:rPr lang="en-US" smtClean="0"/>
              <a:t>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781600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E7532-6558-2949-8B64-49F3D63F0157}" type="datetimeFigureOut">
              <a:rPr lang="en-US" smtClean="0"/>
              <a:t>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48214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E7532-6558-2949-8B64-49F3D63F0157}" type="datetimeFigureOut">
              <a:rPr lang="en-US" smtClean="0"/>
              <a:t>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41023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85712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C8E0D-096D-B94A-914E-A66DD3E7BA44}"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4185867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99763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36472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7100686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D631BB20-6517-E74D-9864-A086613A7EC9}" type="slidenum">
              <a:rPr lang="en-GB"/>
              <a:pPr>
                <a:defRPr/>
              </a:pPr>
              <a:t>‹#›</a:t>
            </a:fld>
            <a:endParaRPr lang="en-GB"/>
          </a:p>
        </p:txBody>
      </p:sp>
    </p:spTree>
    <p:extLst>
      <p:ext uri="{BB962C8B-B14F-4D97-AF65-F5344CB8AC3E}">
        <p14:creationId xmlns:p14="http://schemas.microsoft.com/office/powerpoint/2010/main" val="31175638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71600" y="3832728"/>
            <a:ext cx="6400800" cy="1752600"/>
          </a:xfrm>
        </p:spPr>
        <p:txBody>
          <a:bodyPr>
            <a:normAutofit/>
          </a:bodyPr>
          <a:lstStyle>
            <a:lvl1pPr marL="0" indent="0" algn="ctr">
              <a:buNone/>
              <a:defRPr sz="2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7200" y="5766393"/>
            <a:ext cx="2133600" cy="365125"/>
          </a:xfrm>
        </p:spPr>
        <p:txBody>
          <a:bodyPr/>
          <a:lstStyle/>
          <a:p>
            <a:fld id="{BD0E7532-6558-2949-8B64-49F3D63F0157}" type="datetimeFigureOut">
              <a:rPr lang="en-US" smtClean="0"/>
              <a:t>1/9/23</a:t>
            </a:fld>
            <a:endParaRPr lang="en-US" dirty="0"/>
          </a:p>
        </p:txBody>
      </p:sp>
      <p:sp>
        <p:nvSpPr>
          <p:cNvPr id="5" name="Footer Placeholder 4"/>
          <p:cNvSpPr>
            <a:spLocks noGrp="1"/>
          </p:cNvSpPr>
          <p:nvPr>
            <p:ph type="ftr" sz="quarter" idx="11"/>
          </p:nvPr>
        </p:nvSpPr>
        <p:spPr>
          <a:xfrm>
            <a:off x="3124200" y="5766393"/>
            <a:ext cx="2895600" cy="365125"/>
          </a:xfrm>
        </p:spPr>
        <p:txBody>
          <a:bodyPr/>
          <a:lstStyle/>
          <a:p>
            <a:endParaRPr lang="en-US" dirty="0"/>
          </a:p>
        </p:txBody>
      </p:sp>
      <p:sp>
        <p:nvSpPr>
          <p:cNvPr id="6" name="Slide Number Placeholder 5"/>
          <p:cNvSpPr>
            <a:spLocks noGrp="1"/>
          </p:cNvSpPr>
          <p:nvPr>
            <p:ph type="sldNum" sz="quarter" idx="12"/>
          </p:nvPr>
        </p:nvSpPr>
        <p:spPr>
          <a:xfrm>
            <a:off x="6553200" y="5766393"/>
            <a:ext cx="2133600" cy="365125"/>
          </a:xfrm>
        </p:spPr>
        <p:txBody>
          <a:bodyPr/>
          <a:lstStyle/>
          <a:p>
            <a:fld id="{D2095A01-13E2-7E4C-9E76-AC791C07FBA4}" type="slidenum">
              <a:rPr lang="en-US" smtClean="0"/>
              <a:t>‹#›</a:t>
            </a:fld>
            <a:endParaRPr lang="en-US"/>
          </a:p>
        </p:txBody>
      </p:sp>
      <p:pic>
        <p:nvPicPr>
          <p:cNvPr id="9" name="Picture 8"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pic>
        <p:nvPicPr>
          <p:cNvPr id="10" name="Picture 9" descr="NSF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80" y="6109370"/>
            <a:ext cx="708526" cy="708526"/>
          </a:xfrm>
          <a:prstGeom prst="rect">
            <a:avLst/>
          </a:prstGeom>
        </p:spPr>
      </p:pic>
      <p:sp>
        <p:nvSpPr>
          <p:cNvPr id="11" name="TextBox 10"/>
          <p:cNvSpPr txBox="1"/>
          <p:nvPr userDrawn="1"/>
        </p:nvSpPr>
        <p:spPr>
          <a:xfrm>
            <a:off x="851949" y="6112489"/>
            <a:ext cx="4615735" cy="646331"/>
          </a:xfrm>
          <a:prstGeom prst="rect">
            <a:avLst/>
          </a:prstGeom>
          <a:noFill/>
        </p:spPr>
        <p:txBody>
          <a:bodyPr wrap="square" rtlCol="0">
            <a:spAutoFit/>
          </a:bodyPr>
          <a:lstStyle/>
          <a:p>
            <a:r>
              <a:rPr lang="en-US" sz="1200" dirty="0"/>
              <a:t>This work is supported by the National Science Foundation’s </a:t>
            </a:r>
            <a:r>
              <a:rPr lang="en-US" sz="1200" i="1" dirty="0"/>
              <a:t>Transforming Undergraduate Education in STEM </a:t>
            </a:r>
            <a:r>
              <a:rPr lang="en-US" sz="1200" dirty="0"/>
              <a:t>program within the Directorate for </a:t>
            </a:r>
            <a:r>
              <a:rPr lang="en-US" sz="1200" i="1" dirty="0"/>
              <a:t>Education and Human Resources </a:t>
            </a:r>
            <a:r>
              <a:rPr lang="en-US" sz="1200" dirty="0"/>
              <a:t>(DUE-1245025).</a:t>
            </a:r>
          </a:p>
        </p:txBody>
      </p:sp>
      <p:sp>
        <p:nvSpPr>
          <p:cNvPr id="7" name="TextBox 6"/>
          <p:cNvSpPr txBox="1"/>
          <p:nvPr userDrawn="1"/>
        </p:nvSpPr>
        <p:spPr>
          <a:xfrm>
            <a:off x="5715840" y="6481821"/>
            <a:ext cx="2970960" cy="276999"/>
          </a:xfrm>
          <a:prstGeom prst="rect">
            <a:avLst/>
          </a:prstGeom>
          <a:noFill/>
        </p:spPr>
        <p:txBody>
          <a:bodyPr wrap="none" rtlCol="0">
            <a:spAutoFit/>
          </a:bodyPr>
          <a:lstStyle/>
          <a:p>
            <a:r>
              <a:rPr lang="en-US" sz="1200" dirty="0"/>
              <a:t>Questions, contact </a:t>
            </a:r>
            <a:r>
              <a:rPr lang="en-US" sz="1200" u="sng" dirty="0"/>
              <a:t>education-AT-unavco.org</a:t>
            </a:r>
            <a:endParaRPr lang="en-US" sz="1200" dirty="0"/>
          </a:p>
        </p:txBody>
      </p:sp>
    </p:spTree>
    <p:extLst>
      <p:ext uri="{BB962C8B-B14F-4D97-AF65-F5344CB8AC3E}">
        <p14:creationId xmlns:p14="http://schemas.microsoft.com/office/powerpoint/2010/main" val="2141850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406505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287745"/>
            <a:ext cx="2133600" cy="365125"/>
          </a:xfrm>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a:xfrm>
            <a:off x="3124200" y="6287745"/>
            <a:ext cx="2895600" cy="365125"/>
          </a:xfrm>
        </p:spPr>
        <p:txBody>
          <a:bodyPr/>
          <a:lstStyle/>
          <a:p>
            <a:endParaRPr lang="en-US"/>
          </a:p>
        </p:txBody>
      </p:sp>
      <p:sp>
        <p:nvSpPr>
          <p:cNvPr id="6" name="Slide Number Placeholder 5"/>
          <p:cNvSpPr>
            <a:spLocks noGrp="1"/>
          </p:cNvSpPr>
          <p:nvPr>
            <p:ph type="sldNum" sz="quarter" idx="12"/>
          </p:nvPr>
        </p:nvSpPr>
        <p:spPr>
          <a:xfrm>
            <a:off x="6553200" y="6287745"/>
            <a:ext cx="2133600" cy="365125"/>
          </a:xfrm>
        </p:spPr>
        <p:txBody>
          <a:bodyPr/>
          <a:lstStyle/>
          <a:p>
            <a:fld id="{D2095A01-13E2-7E4C-9E76-AC791C07FBA4}" type="slidenum">
              <a:rPr lang="en-US" smtClean="0"/>
              <a:t>‹#›</a:t>
            </a:fld>
            <a:endParaRPr lang="en-US"/>
          </a:p>
        </p:txBody>
      </p:sp>
      <p:pic>
        <p:nvPicPr>
          <p:cNvPr id="7" name="Picture 6"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Tree>
    <p:extLst>
      <p:ext uri="{BB962C8B-B14F-4D97-AF65-F5344CB8AC3E}">
        <p14:creationId xmlns:p14="http://schemas.microsoft.com/office/powerpoint/2010/main" val="2976397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278276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92018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573314"/>
            <a:ext cx="4040188"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92018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573314"/>
            <a:ext cx="4041775"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0E7532-6558-2949-8B64-49F3D63F0157}" type="datetimeFigureOut">
              <a:rPr lang="en-US" smtClean="0"/>
              <a:t>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653261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E7532-6558-2949-8B64-49F3D63F0157}" type="datetimeFigureOut">
              <a:rPr lang="en-US" smtClean="0"/>
              <a:t>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52393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BC8E0D-096D-B94A-914E-A66DD3E7BA44}"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0448758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E7532-6558-2949-8B64-49F3D63F0157}" type="datetimeFigureOut">
              <a:rPr lang="en-US" smtClean="0"/>
              <a:t>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886643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079687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5007493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899166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5710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BC8E0D-096D-B94A-914E-A66DD3E7BA44}"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36429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BC8E0D-096D-B94A-914E-A66DD3E7BA44}" type="datetimeFigureOut">
              <a:rPr lang="en-US" smtClean="0"/>
              <a:t>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631457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BC8E0D-096D-B94A-914E-A66DD3E7BA44}" type="datetimeFigureOut">
              <a:rPr lang="en-US" smtClean="0"/>
              <a:t>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987071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C8E0D-096D-B94A-914E-A66DD3E7BA44}" type="datetimeFigureOut">
              <a:rPr lang="en-US" smtClean="0"/>
              <a:t>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309214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BC8E0D-096D-B94A-914E-A66DD3E7BA44}"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63082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BC8E0D-096D-B94A-914E-A66DD3E7BA44}"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139A5A-A4A6-C846-9C2B-27EC2F89A2F3}" type="slidenum">
              <a:rPr lang="en-US" smtClean="0"/>
              <a:t>‹#›</a:t>
            </a:fld>
            <a:endParaRPr lang="en-US"/>
          </a:p>
        </p:txBody>
      </p:sp>
    </p:spTree>
    <p:extLst>
      <p:ext uri="{BB962C8B-B14F-4D97-AF65-F5344CB8AC3E}">
        <p14:creationId xmlns:p14="http://schemas.microsoft.com/office/powerpoint/2010/main" val="2504604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18" Type="http://schemas.openxmlformats.org/officeDocument/2006/relationships/image" Target="../media/image5.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g"/><Relationship Id="rId10" Type="http://schemas.openxmlformats.org/officeDocument/2006/relationships/slideLayout" Target="../slideLayouts/slideLayout21.xml"/><Relationship Id="rId19"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18" Type="http://schemas.openxmlformats.org/officeDocument/2006/relationships/image" Target="../media/image5.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17" Type="http://schemas.openxmlformats.org/officeDocument/2006/relationships/image" Target="../media/image4.png"/><Relationship Id="rId2" Type="http://schemas.openxmlformats.org/officeDocument/2006/relationships/slideLayout" Target="../slideLayouts/slideLayout25.xml"/><Relationship Id="rId16" Type="http://schemas.openxmlformats.org/officeDocument/2006/relationships/image" Target="../media/image3.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9.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C8E0D-096D-B94A-914E-A66DD3E7BA44}" type="datetimeFigureOut">
              <a:rPr lang="en-US" smtClean="0"/>
              <a:t>1/9/23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139A5A-A4A6-C846-9C2B-27EC2F89A2F3}" type="slidenum">
              <a:rPr lang="en-US" smtClean="0"/>
              <a:t>‹#›</a:t>
            </a:fld>
            <a:endParaRPr lang="en-US"/>
          </a:p>
        </p:txBody>
      </p:sp>
    </p:spTree>
    <p:extLst>
      <p:ext uri="{BB962C8B-B14F-4D97-AF65-F5344CB8AC3E}">
        <p14:creationId xmlns:p14="http://schemas.microsoft.com/office/powerpoint/2010/main" val="633184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2D8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7652"/>
            <a:ext cx="8229600" cy="502088"/>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457200" y="949332"/>
            <a:ext cx="8229600" cy="4765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581986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E7532-6558-2949-8B64-49F3D63F0157}" type="datetimeFigureOut">
              <a:rPr lang="en-US" smtClean="0"/>
              <a:t>1/9/23</a:t>
            </a:fld>
            <a:endParaRPr lang="en-US"/>
          </a:p>
        </p:txBody>
      </p:sp>
      <p:sp>
        <p:nvSpPr>
          <p:cNvPr id="5" name="Footer Placeholder 4"/>
          <p:cNvSpPr>
            <a:spLocks noGrp="1"/>
          </p:cNvSpPr>
          <p:nvPr>
            <p:ph type="ftr" sz="quarter" idx="3"/>
          </p:nvPr>
        </p:nvSpPr>
        <p:spPr>
          <a:xfrm>
            <a:off x="3124200" y="58198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81986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95A01-13E2-7E4C-9E76-AC791C07FBA4}" type="slidenum">
              <a:rPr lang="en-US" smtClean="0"/>
              <a:t>‹#›</a:t>
            </a:fld>
            <a:endParaRPr lang="en-US"/>
          </a:p>
        </p:txBody>
      </p:sp>
      <p:pic>
        <p:nvPicPr>
          <p:cNvPr id="7" name="Picture 6" descr="GETSI_banner_wide.png"/>
          <p:cNvPicPr>
            <a:picLocks noChangeAspect="1"/>
          </p:cNvPicPr>
          <p:nvPr/>
        </p:nvPicPr>
        <p:blipFill rotWithShape="1">
          <a:blip r:embed="rId14">
            <a:extLst>
              <a:ext uri="{28A0092B-C50C-407E-A947-70E740481C1C}">
                <a14:useLocalDpi xmlns:a14="http://schemas.microsoft.com/office/drawing/2010/main" val="0"/>
              </a:ext>
            </a:extLst>
          </a:blip>
          <a:srcRect r="11088"/>
          <a:stretch/>
        </p:blipFill>
        <p:spPr>
          <a:xfrm>
            <a:off x="0" y="6322737"/>
            <a:ext cx="9144000" cy="549374"/>
          </a:xfrm>
          <a:prstGeom prst="rect">
            <a:avLst/>
          </a:prstGeom>
        </p:spPr>
      </p:pic>
      <p:pic>
        <p:nvPicPr>
          <p:cNvPr id="10" name="Picture 9" descr="MtSAC_fullcolor_print.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88808" y="6463857"/>
            <a:ext cx="373662" cy="263743"/>
          </a:xfrm>
          <a:prstGeom prst="rect">
            <a:avLst/>
          </a:prstGeom>
        </p:spPr>
      </p:pic>
      <p:pic>
        <p:nvPicPr>
          <p:cNvPr id="8" name="Picture 7"/>
          <p:cNvPicPr>
            <a:picLocks noChangeAspect="1"/>
          </p:cNvPicPr>
          <p:nvPr/>
        </p:nvPicPr>
        <p:blipFill>
          <a:blip r:embed="rId16"/>
          <a:stretch>
            <a:fillRect/>
          </a:stretch>
        </p:blipFill>
        <p:spPr>
          <a:xfrm>
            <a:off x="6200834" y="6506502"/>
            <a:ext cx="669199" cy="178453"/>
          </a:xfrm>
          <a:prstGeom prst="rect">
            <a:avLst/>
          </a:prstGeom>
        </p:spPr>
      </p:pic>
      <p:pic>
        <p:nvPicPr>
          <p:cNvPr id="13" name="Picture 12"/>
          <p:cNvPicPr>
            <a:picLocks noChangeAspect="1"/>
          </p:cNvPicPr>
          <p:nvPr/>
        </p:nvPicPr>
        <p:blipFill>
          <a:blip r:embed="rId17"/>
          <a:stretch>
            <a:fillRect/>
          </a:stretch>
        </p:blipFill>
        <p:spPr>
          <a:xfrm>
            <a:off x="6899113" y="6448481"/>
            <a:ext cx="233256" cy="294495"/>
          </a:xfrm>
          <a:prstGeom prst="rect">
            <a:avLst/>
          </a:prstGeom>
        </p:spPr>
      </p:pic>
      <p:pic>
        <p:nvPicPr>
          <p:cNvPr id="14" name="Picture 13"/>
          <p:cNvPicPr>
            <a:picLocks noChangeAspect="1"/>
          </p:cNvPicPr>
          <p:nvPr/>
        </p:nvPicPr>
        <p:blipFill>
          <a:blip r:embed="rId18"/>
          <a:stretch>
            <a:fillRect/>
          </a:stretch>
        </p:blipFill>
        <p:spPr>
          <a:xfrm>
            <a:off x="8177346" y="6527245"/>
            <a:ext cx="410898" cy="136966"/>
          </a:xfrm>
          <a:prstGeom prst="rect">
            <a:avLst/>
          </a:prstGeom>
        </p:spPr>
      </p:pic>
      <p:pic>
        <p:nvPicPr>
          <p:cNvPr id="9" name="Picture 8" descr="ISUreverse.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619826" y="6519220"/>
            <a:ext cx="508511" cy="153017"/>
          </a:xfrm>
          <a:prstGeom prst="rect">
            <a:avLst/>
          </a:prstGeom>
        </p:spPr>
      </p:pic>
      <p:pic>
        <p:nvPicPr>
          <p:cNvPr id="15" name="Picture 14" descr="NSF_Logo sm.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644688" y="6367147"/>
            <a:ext cx="472651" cy="475487"/>
          </a:xfrm>
          <a:prstGeom prst="rect">
            <a:avLst/>
          </a:prstGeom>
        </p:spPr>
      </p:pic>
    </p:spTree>
    <p:extLst>
      <p:ext uri="{BB962C8B-B14F-4D97-AF65-F5344CB8AC3E}">
        <p14:creationId xmlns:p14="http://schemas.microsoft.com/office/powerpoint/2010/main" val="880002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457200" rtl="0" eaLnBrk="1" latinLnBrk="0" hangingPunct="1">
        <a:spcBef>
          <a:spcPct val="0"/>
        </a:spcBef>
        <a:buNone/>
        <a:defRPr sz="3400" b="1" kern="1200" cap="small">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2D8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7652"/>
            <a:ext cx="8229600" cy="502088"/>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457200" y="949332"/>
            <a:ext cx="8229600" cy="4765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581986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E7532-6558-2949-8B64-49F3D63F0157}" type="datetimeFigureOut">
              <a:rPr lang="en-US" smtClean="0"/>
              <a:t>1/9/23</a:t>
            </a:fld>
            <a:endParaRPr lang="en-US"/>
          </a:p>
        </p:txBody>
      </p:sp>
      <p:sp>
        <p:nvSpPr>
          <p:cNvPr id="5" name="Footer Placeholder 4"/>
          <p:cNvSpPr>
            <a:spLocks noGrp="1"/>
          </p:cNvSpPr>
          <p:nvPr>
            <p:ph type="ftr" sz="quarter" idx="3"/>
          </p:nvPr>
        </p:nvSpPr>
        <p:spPr>
          <a:xfrm>
            <a:off x="3124200" y="58198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81986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95A01-13E2-7E4C-9E76-AC791C07FBA4}" type="slidenum">
              <a:rPr lang="en-US" smtClean="0"/>
              <a:t>‹#›</a:t>
            </a:fld>
            <a:endParaRPr lang="en-US"/>
          </a:p>
        </p:txBody>
      </p:sp>
      <p:pic>
        <p:nvPicPr>
          <p:cNvPr id="7" name="Picture 6" descr="GETSI_banner_wide.png"/>
          <p:cNvPicPr>
            <a:picLocks noChangeAspect="1"/>
          </p:cNvPicPr>
          <p:nvPr/>
        </p:nvPicPr>
        <p:blipFill rotWithShape="1">
          <a:blip r:embed="rId13">
            <a:extLst>
              <a:ext uri="{28A0092B-C50C-407E-A947-70E740481C1C}">
                <a14:useLocalDpi xmlns:a14="http://schemas.microsoft.com/office/drawing/2010/main" val="0"/>
              </a:ext>
            </a:extLst>
          </a:blip>
          <a:srcRect r="11088"/>
          <a:stretch/>
        </p:blipFill>
        <p:spPr>
          <a:xfrm>
            <a:off x="0" y="6322737"/>
            <a:ext cx="9144000" cy="549374"/>
          </a:xfrm>
          <a:prstGeom prst="rect">
            <a:avLst/>
          </a:prstGeom>
        </p:spPr>
      </p:pic>
      <p:pic>
        <p:nvPicPr>
          <p:cNvPr id="10" name="Picture 9" descr="MtSAC_fullcolor_print.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6096" y="6463857"/>
            <a:ext cx="373662" cy="263743"/>
          </a:xfrm>
          <a:prstGeom prst="rect">
            <a:avLst/>
          </a:prstGeom>
        </p:spPr>
      </p:pic>
      <p:pic>
        <p:nvPicPr>
          <p:cNvPr id="12" name="Picture 11" descr="NSF_Logo.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41530" y="6380811"/>
            <a:ext cx="429834" cy="429834"/>
          </a:xfrm>
          <a:prstGeom prst="rect">
            <a:avLst/>
          </a:prstGeom>
        </p:spPr>
      </p:pic>
      <p:pic>
        <p:nvPicPr>
          <p:cNvPr id="8" name="Picture 7"/>
          <p:cNvPicPr>
            <a:picLocks noChangeAspect="1"/>
          </p:cNvPicPr>
          <p:nvPr/>
        </p:nvPicPr>
        <p:blipFill>
          <a:blip r:embed="rId16"/>
          <a:stretch>
            <a:fillRect/>
          </a:stretch>
        </p:blipFill>
        <p:spPr>
          <a:xfrm>
            <a:off x="6695450" y="6506502"/>
            <a:ext cx="669199" cy="178453"/>
          </a:xfrm>
          <a:prstGeom prst="rect">
            <a:avLst/>
          </a:prstGeom>
        </p:spPr>
      </p:pic>
      <p:pic>
        <p:nvPicPr>
          <p:cNvPr id="13" name="Picture 12"/>
          <p:cNvPicPr>
            <a:picLocks noChangeAspect="1"/>
          </p:cNvPicPr>
          <p:nvPr/>
        </p:nvPicPr>
        <p:blipFill>
          <a:blip r:embed="rId17"/>
          <a:stretch>
            <a:fillRect/>
          </a:stretch>
        </p:blipFill>
        <p:spPr>
          <a:xfrm>
            <a:off x="7410065" y="6448481"/>
            <a:ext cx="233256" cy="294495"/>
          </a:xfrm>
          <a:prstGeom prst="rect">
            <a:avLst/>
          </a:prstGeom>
        </p:spPr>
      </p:pic>
      <p:pic>
        <p:nvPicPr>
          <p:cNvPr id="14" name="Picture 13"/>
          <p:cNvPicPr>
            <a:picLocks noChangeAspect="1"/>
          </p:cNvPicPr>
          <p:nvPr/>
        </p:nvPicPr>
        <p:blipFill>
          <a:blip r:embed="rId18"/>
          <a:stretch>
            <a:fillRect/>
          </a:stretch>
        </p:blipFill>
        <p:spPr>
          <a:xfrm>
            <a:off x="8177346" y="6527245"/>
            <a:ext cx="410898" cy="136966"/>
          </a:xfrm>
          <a:prstGeom prst="rect">
            <a:avLst/>
          </a:prstGeom>
        </p:spPr>
      </p:pic>
    </p:spTree>
    <p:extLst>
      <p:ext uri="{BB962C8B-B14F-4D97-AF65-F5344CB8AC3E}">
        <p14:creationId xmlns:p14="http://schemas.microsoft.com/office/powerpoint/2010/main" val="357511415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457200" rtl="0" eaLnBrk="1" latinLnBrk="0" hangingPunct="1">
        <a:spcBef>
          <a:spcPct val="0"/>
        </a:spcBef>
        <a:buNone/>
        <a:defRPr sz="3400" b="1" kern="1200" cap="small">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ideo" Target="https://www.youtube.com/embed/dwGT9B4s6Iw?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A604-6FDF-3648-A7A6-D6D87ECE768A}"/>
              </a:ext>
            </a:extLst>
          </p:cNvPr>
          <p:cNvSpPr>
            <a:spLocks noGrp="1"/>
          </p:cNvSpPr>
          <p:nvPr>
            <p:ph type="ctrTitle"/>
          </p:nvPr>
        </p:nvSpPr>
        <p:spPr/>
        <p:txBody>
          <a:bodyPr/>
          <a:lstStyle/>
          <a:p>
            <a:r>
              <a:rPr lang="en-US" dirty="0"/>
              <a:t>Mapping Tectonics with LIDAR</a:t>
            </a:r>
          </a:p>
        </p:txBody>
      </p:sp>
      <p:sp>
        <p:nvSpPr>
          <p:cNvPr id="3" name="Subtitle 2">
            <a:extLst>
              <a:ext uri="{FF2B5EF4-FFF2-40B4-BE49-F238E27FC236}">
                <a16:creationId xmlns:a16="http://schemas.microsoft.com/office/drawing/2014/main" id="{BA8FAD45-D994-354C-A716-FAD5521E4EF4}"/>
              </a:ext>
            </a:extLst>
          </p:cNvPr>
          <p:cNvSpPr>
            <a:spLocks noGrp="1"/>
          </p:cNvSpPr>
          <p:nvPr>
            <p:ph type="subTitle" idx="1"/>
          </p:nvPr>
        </p:nvSpPr>
        <p:spPr/>
        <p:txBody>
          <a:bodyPr/>
          <a:lstStyle/>
          <a:p>
            <a:r>
              <a:rPr lang="en-US" dirty="0"/>
              <a:t>With contributions from GETSI-SERC (Bruce Douglas, Gareth Funning)</a:t>
            </a:r>
          </a:p>
        </p:txBody>
      </p:sp>
    </p:spTree>
    <p:extLst>
      <p:ext uri="{BB962C8B-B14F-4D97-AF65-F5344CB8AC3E}">
        <p14:creationId xmlns:p14="http://schemas.microsoft.com/office/powerpoint/2010/main" val="4235264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68588"/>
            <a:ext cx="9144000" cy="418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9458" name="Group 24"/>
          <p:cNvGrpSpPr>
            <a:grpSpLocks/>
          </p:cNvGrpSpPr>
          <p:nvPr/>
        </p:nvGrpSpPr>
        <p:grpSpPr bwMode="auto">
          <a:xfrm>
            <a:off x="3081338" y="3305175"/>
            <a:ext cx="2724150" cy="1570038"/>
            <a:chOff x="3081339" y="2647947"/>
            <a:chExt cx="2724149" cy="1569722"/>
          </a:xfrm>
        </p:grpSpPr>
        <p:sp>
          <p:nvSpPr>
            <p:cNvPr id="9" name="Oval 8"/>
            <p:cNvSpPr/>
            <p:nvPr/>
          </p:nvSpPr>
          <p:spPr>
            <a:xfrm>
              <a:off x="5729288" y="4171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5557838" y="4057363"/>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381625" y="39478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5205413" y="38240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5033963" y="37002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4862513" y="3552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4724400" y="3405033"/>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543425" y="330027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4362451" y="31955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4167189" y="31336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3971926" y="30717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800476" y="29764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3624264" y="28860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3433764" y="280507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3262314" y="27288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3081339" y="2647947"/>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459" name="Group 40"/>
          <p:cNvGrpSpPr>
            <a:grpSpLocks/>
          </p:cNvGrpSpPr>
          <p:nvPr/>
        </p:nvGrpSpPr>
        <p:grpSpPr bwMode="auto">
          <a:xfrm>
            <a:off x="3209925" y="3390900"/>
            <a:ext cx="2300288" cy="1617663"/>
            <a:chOff x="3209926" y="2733676"/>
            <a:chExt cx="2300309" cy="1617341"/>
          </a:xfrm>
        </p:grpSpPr>
        <p:sp>
          <p:nvSpPr>
            <p:cNvPr id="26" name="Oval 25"/>
            <p:cNvSpPr/>
            <p:nvPr/>
          </p:nvSpPr>
          <p:spPr>
            <a:xfrm>
              <a:off x="3209926" y="273367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3362327" y="2828907"/>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3524254" y="292890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3690943" y="300984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3852870" y="3114600"/>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4000508" y="322411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p:cNvSpPr/>
            <p:nvPr/>
          </p:nvSpPr>
          <p:spPr>
            <a:xfrm>
              <a:off x="4152910" y="332887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4305311" y="3424102"/>
              <a:ext cx="76201" cy="365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4476763" y="349552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4648214" y="361932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4814904" y="375741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4976830" y="38907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5129232" y="40145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5281633" y="415738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5434034" y="430498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460" name="Group 72"/>
          <p:cNvGrpSpPr>
            <a:grpSpLocks/>
          </p:cNvGrpSpPr>
          <p:nvPr/>
        </p:nvGrpSpPr>
        <p:grpSpPr bwMode="auto">
          <a:xfrm>
            <a:off x="2852738" y="3486150"/>
            <a:ext cx="2533650" cy="1446213"/>
            <a:chOff x="2852722" y="2828899"/>
            <a:chExt cx="2533685" cy="1445925"/>
          </a:xfrm>
        </p:grpSpPr>
        <p:sp>
          <p:nvSpPr>
            <p:cNvPr id="45" name="Oval 44"/>
            <p:cNvSpPr/>
            <p:nvPr/>
          </p:nvSpPr>
          <p:spPr>
            <a:xfrm>
              <a:off x="5310206" y="422879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5133991" y="4095472"/>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Oval 46"/>
            <p:cNvSpPr/>
            <p:nvPr/>
          </p:nvSpPr>
          <p:spPr>
            <a:xfrm>
              <a:off x="4938726" y="3976433"/>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p:cNvSpPr/>
            <p:nvPr/>
          </p:nvSpPr>
          <p:spPr>
            <a:xfrm>
              <a:off x="4743460" y="385739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p:cNvSpPr/>
            <p:nvPr/>
          </p:nvSpPr>
          <p:spPr>
            <a:xfrm>
              <a:off x="4567246" y="373835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9"/>
            <p:cNvSpPr/>
            <p:nvPr/>
          </p:nvSpPr>
          <p:spPr>
            <a:xfrm>
              <a:off x="4371980" y="360503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4176715" y="3495516"/>
              <a:ext cx="76201" cy="36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Oval 51"/>
            <p:cNvSpPr/>
            <p:nvPr/>
          </p:nvSpPr>
          <p:spPr>
            <a:xfrm>
              <a:off x="4033838" y="340980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Oval 52"/>
            <p:cNvSpPr/>
            <p:nvPr/>
          </p:nvSpPr>
          <p:spPr>
            <a:xfrm>
              <a:off x="3838573" y="329077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3643308" y="317173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3457567" y="308126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3262303" y="301936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3057512" y="292889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2852722" y="2828899"/>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461" name="Group 91"/>
          <p:cNvGrpSpPr>
            <a:grpSpLocks/>
          </p:cNvGrpSpPr>
          <p:nvPr/>
        </p:nvGrpSpPr>
        <p:grpSpPr bwMode="auto">
          <a:xfrm>
            <a:off x="2781300" y="3495675"/>
            <a:ext cx="2381250" cy="1622425"/>
            <a:chOff x="2781284" y="2838425"/>
            <a:chExt cx="2381252" cy="1622105"/>
          </a:xfrm>
        </p:grpSpPr>
        <p:grpSp>
          <p:nvGrpSpPr>
            <p:cNvPr id="19482" name="Group 73"/>
            <p:cNvGrpSpPr>
              <a:grpSpLocks/>
            </p:cNvGrpSpPr>
            <p:nvPr/>
          </p:nvGrpSpPr>
          <p:grpSpPr bwMode="auto">
            <a:xfrm>
              <a:off x="2781284" y="2838425"/>
              <a:ext cx="2214564" cy="1498283"/>
              <a:chOff x="2781284" y="2838425"/>
              <a:chExt cx="2214564" cy="1498283"/>
            </a:xfrm>
          </p:grpSpPr>
          <p:sp>
            <p:nvSpPr>
              <p:cNvPr id="59" name="Oval 58"/>
              <p:cNvSpPr/>
              <p:nvPr/>
            </p:nvSpPr>
            <p:spPr>
              <a:xfrm>
                <a:off x="2781284" y="283842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2971784" y="294794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l 60"/>
              <p:cNvSpPr/>
              <p:nvPr/>
            </p:nvSpPr>
            <p:spPr>
              <a:xfrm>
                <a:off x="3538523" y="329553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l 61"/>
              <p:cNvSpPr/>
              <p:nvPr/>
            </p:nvSpPr>
            <p:spPr>
              <a:xfrm>
                <a:off x="3381360" y="3162211"/>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l 62"/>
              <p:cNvSpPr/>
              <p:nvPr/>
            </p:nvSpPr>
            <p:spPr>
              <a:xfrm>
                <a:off x="3157522" y="307174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a:off x="4071923" y="361456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3900473" y="354313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3709973" y="342409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4576749" y="399548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4424348" y="384311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243373" y="370502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33911" y="414785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4919649" y="429070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2" name="Oval 71"/>
            <p:cNvSpPr/>
            <p:nvPr/>
          </p:nvSpPr>
          <p:spPr>
            <a:xfrm>
              <a:off x="5086336" y="441450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462" name="Group 89"/>
          <p:cNvGrpSpPr>
            <a:grpSpLocks/>
          </p:cNvGrpSpPr>
          <p:nvPr/>
        </p:nvGrpSpPr>
        <p:grpSpPr bwMode="auto">
          <a:xfrm>
            <a:off x="2224088" y="3619500"/>
            <a:ext cx="2919412" cy="1574800"/>
            <a:chOff x="2224072" y="2962248"/>
            <a:chExt cx="2919421" cy="1574492"/>
          </a:xfrm>
        </p:grpSpPr>
        <p:sp>
          <p:nvSpPr>
            <p:cNvPr id="75" name="Oval 74"/>
            <p:cNvSpPr/>
            <p:nvPr/>
          </p:nvSpPr>
          <p:spPr>
            <a:xfrm>
              <a:off x="5067293" y="449071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p:cNvSpPr/>
            <p:nvPr/>
          </p:nvSpPr>
          <p:spPr>
            <a:xfrm>
              <a:off x="4848217" y="437643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672005" y="42431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500554" y="41193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4305290" y="396693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105265" y="381456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881427" y="371457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76638" y="368124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3486138" y="35431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290875" y="34193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086087" y="335745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2876536" y="326222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2666985" y="316223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2224072" y="2962248"/>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2414573" y="309081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1" name="Title 1"/>
          <p:cNvSpPr txBox="1">
            <a:spLocks/>
          </p:cNvSpPr>
          <p:nvPr/>
        </p:nvSpPr>
        <p:spPr bwMode="auto">
          <a:xfrm>
            <a:off x="628650" y="295275"/>
            <a:ext cx="7553325" cy="123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t>
            </a:r>
            <a:r>
              <a:rPr kumimoji="0" lang="en-US" altLang="ja-JP"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a:t>
            </a: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oint cloud”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collection of irregularly spaced x, y, z spot heights</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early lidar data sets had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 point per sq. m</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modern data sets have &gt;10 points per sq. m</a:t>
            </a:r>
          </a:p>
        </p:txBody>
      </p:sp>
      <p:sp>
        <p:nvSpPr>
          <p:cNvPr id="93" name="Freeform 92"/>
          <p:cNvSpPr/>
          <p:nvPr/>
        </p:nvSpPr>
        <p:spPr>
          <a:xfrm rot="21448267">
            <a:off x="4076700" y="4230688"/>
            <a:ext cx="781050" cy="350837"/>
          </a:xfrm>
          <a:custGeom>
            <a:avLst/>
            <a:gdLst>
              <a:gd name="connsiteX0" fmla="*/ 0 w 9134475"/>
              <a:gd name="connsiteY0" fmla="*/ 1352550 h 4095750"/>
              <a:gd name="connsiteX1" fmla="*/ 4391025 w 9134475"/>
              <a:gd name="connsiteY1" fmla="*/ 4095750 h 4095750"/>
              <a:gd name="connsiteX2" fmla="*/ 9134475 w 9134475"/>
              <a:gd name="connsiteY2" fmla="*/ 2495550 h 4095750"/>
              <a:gd name="connsiteX3" fmla="*/ 4705350 w 9134475"/>
              <a:gd name="connsiteY3" fmla="*/ 0 h 4095750"/>
              <a:gd name="connsiteX4" fmla="*/ 0 w 9134475"/>
              <a:gd name="connsiteY4" fmla="*/ 1352550 h 409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4475" h="4095750">
                <a:moveTo>
                  <a:pt x="0" y="1352550"/>
                </a:moveTo>
                <a:lnTo>
                  <a:pt x="4391025" y="4095750"/>
                </a:lnTo>
                <a:lnTo>
                  <a:pt x="9134475" y="2495550"/>
                </a:lnTo>
                <a:lnTo>
                  <a:pt x="4705350" y="0"/>
                </a:lnTo>
                <a:lnTo>
                  <a:pt x="0" y="135255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itle 1"/>
          <p:cNvSpPr txBox="1">
            <a:spLocks/>
          </p:cNvSpPr>
          <p:nvPr/>
        </p:nvSpPr>
        <p:spPr bwMode="auto">
          <a:xfrm>
            <a:off x="3609975" y="4302125"/>
            <a:ext cx="728663" cy="433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 m</a:t>
            </a:r>
          </a:p>
        </p:txBody>
      </p:sp>
      <p:sp>
        <p:nvSpPr>
          <p:cNvPr id="96" name="Title 1"/>
          <p:cNvSpPr txBox="1">
            <a:spLocks/>
          </p:cNvSpPr>
          <p:nvPr/>
        </p:nvSpPr>
        <p:spPr bwMode="auto">
          <a:xfrm>
            <a:off x="4333875" y="4387850"/>
            <a:ext cx="728663" cy="433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 m</a:t>
            </a:r>
          </a:p>
        </p:txBody>
      </p:sp>
    </p:spTree>
    <p:extLst>
      <p:ext uri="{BB962C8B-B14F-4D97-AF65-F5344CB8AC3E}">
        <p14:creationId xmlns:p14="http://schemas.microsoft.com/office/powerpoint/2010/main" val="112962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68588"/>
            <a:ext cx="9144000" cy="418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 name="Title 1"/>
          <p:cNvSpPr txBox="1">
            <a:spLocks/>
          </p:cNvSpPr>
          <p:nvPr/>
        </p:nvSpPr>
        <p:spPr bwMode="auto">
          <a:xfrm>
            <a:off x="628650" y="295275"/>
            <a:ext cx="7553325" cy="123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t>
            </a:r>
            <a:r>
              <a:rPr kumimoji="0" lang="en-US" altLang="ja-JP"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a:t>
            </a: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oint cloud</a:t>
            </a:r>
            <a:r>
              <a:rPr kumimoji="0" lang="ja-JP" alt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t>
            </a: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collection of irregularly spaced x, y, z spot heights</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early lidar data sets had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 point per sq. m</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modern data sets have &gt;10 points per sq. m</a:t>
            </a:r>
          </a:p>
        </p:txBody>
      </p:sp>
      <p:sp>
        <p:nvSpPr>
          <p:cNvPr id="104" name="Title 1"/>
          <p:cNvSpPr txBox="1">
            <a:spLocks/>
          </p:cNvSpPr>
          <p:nvPr/>
        </p:nvSpPr>
        <p:spPr bwMode="auto">
          <a:xfrm>
            <a:off x="1271588" y="1488702"/>
            <a:ext cx="8229600" cy="123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Digital Elevation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binning algorithm converts point cloud into regular grid </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define node spacing and search radius</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choose mean, distance weighted mean, maximum or minimum</a:t>
            </a:r>
          </a:p>
        </p:txBody>
      </p:sp>
      <p:sp>
        <p:nvSpPr>
          <p:cNvPr id="105" name="Title 1"/>
          <p:cNvSpPr txBox="1">
            <a:spLocks/>
          </p:cNvSpPr>
          <p:nvPr/>
        </p:nvSpPr>
        <p:spPr bwMode="auto">
          <a:xfrm>
            <a:off x="862013" y="1555003"/>
            <a:ext cx="1704975" cy="1095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a:ea typeface="+mj-ea"/>
                <a:cs typeface="+mj-cs"/>
              </a:rPr>
              <a:t>Model (DEM)</a:t>
            </a:r>
            <a:endPar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j-ea"/>
              <a:cs typeface="+mj-cs"/>
            </a:endParaRPr>
          </a:p>
        </p:txBody>
      </p:sp>
      <p:sp>
        <p:nvSpPr>
          <p:cNvPr id="324" name="Oval 323"/>
          <p:cNvSpPr/>
          <p:nvPr/>
        </p:nvSpPr>
        <p:spPr>
          <a:xfrm>
            <a:off x="4500563" y="4395788"/>
            <a:ext cx="695325" cy="388937"/>
          </a:xfrm>
          <a:prstGeom prst="ellipse">
            <a:avLst/>
          </a:prstGeom>
          <a:solidFill>
            <a:srgbClr val="E6B9B8">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0486" name="Group 24"/>
          <p:cNvGrpSpPr>
            <a:grpSpLocks/>
          </p:cNvGrpSpPr>
          <p:nvPr/>
        </p:nvGrpSpPr>
        <p:grpSpPr bwMode="auto">
          <a:xfrm>
            <a:off x="3081338" y="3305175"/>
            <a:ext cx="2724150" cy="1570038"/>
            <a:chOff x="3081339" y="2647947"/>
            <a:chExt cx="2724149" cy="1569722"/>
          </a:xfrm>
        </p:grpSpPr>
        <p:sp>
          <p:nvSpPr>
            <p:cNvPr id="9" name="Oval 8"/>
            <p:cNvSpPr/>
            <p:nvPr/>
          </p:nvSpPr>
          <p:spPr>
            <a:xfrm>
              <a:off x="5729288" y="4171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5557838" y="4057363"/>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381625" y="39478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5205413" y="38240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5033963" y="37002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4862513" y="3552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4724400" y="3405033"/>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543425" y="330027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4362451" y="31955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4167189" y="31336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3971926" y="30717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800476" y="29764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3624264" y="28860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3433764" y="280507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3262314" y="27288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3081339" y="2647947"/>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487" name="Group 40"/>
          <p:cNvGrpSpPr>
            <a:grpSpLocks/>
          </p:cNvGrpSpPr>
          <p:nvPr/>
        </p:nvGrpSpPr>
        <p:grpSpPr bwMode="auto">
          <a:xfrm>
            <a:off x="3209925" y="3390900"/>
            <a:ext cx="2300288" cy="1617663"/>
            <a:chOff x="3209926" y="2733676"/>
            <a:chExt cx="2300309" cy="1617341"/>
          </a:xfrm>
        </p:grpSpPr>
        <p:sp>
          <p:nvSpPr>
            <p:cNvPr id="26" name="Oval 25"/>
            <p:cNvSpPr/>
            <p:nvPr/>
          </p:nvSpPr>
          <p:spPr>
            <a:xfrm>
              <a:off x="3209926" y="273367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3362327" y="2828907"/>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3524254" y="292890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3690943" y="300984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3852870" y="3114600"/>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4000508" y="322411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p:cNvSpPr/>
            <p:nvPr/>
          </p:nvSpPr>
          <p:spPr>
            <a:xfrm>
              <a:off x="4152910" y="332887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4305311" y="3424102"/>
              <a:ext cx="76201" cy="365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4476763" y="349552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4648214" y="361932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4814904" y="375741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4976830" y="38907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5129232" y="40145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5281633" y="415738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5434034" y="430498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488" name="Group 72"/>
          <p:cNvGrpSpPr>
            <a:grpSpLocks/>
          </p:cNvGrpSpPr>
          <p:nvPr/>
        </p:nvGrpSpPr>
        <p:grpSpPr bwMode="auto">
          <a:xfrm>
            <a:off x="2852738" y="3486150"/>
            <a:ext cx="2533650" cy="1446213"/>
            <a:chOff x="2852722" y="2828899"/>
            <a:chExt cx="2533685" cy="1445925"/>
          </a:xfrm>
        </p:grpSpPr>
        <p:sp>
          <p:nvSpPr>
            <p:cNvPr id="45" name="Oval 44"/>
            <p:cNvSpPr/>
            <p:nvPr/>
          </p:nvSpPr>
          <p:spPr>
            <a:xfrm>
              <a:off x="5310206" y="422879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5133991" y="4095472"/>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Oval 46"/>
            <p:cNvSpPr/>
            <p:nvPr/>
          </p:nvSpPr>
          <p:spPr>
            <a:xfrm>
              <a:off x="4938726" y="3976433"/>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p:cNvSpPr/>
            <p:nvPr/>
          </p:nvSpPr>
          <p:spPr>
            <a:xfrm>
              <a:off x="4743460" y="385739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p:cNvSpPr/>
            <p:nvPr/>
          </p:nvSpPr>
          <p:spPr>
            <a:xfrm>
              <a:off x="4567246" y="373835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9"/>
            <p:cNvSpPr/>
            <p:nvPr/>
          </p:nvSpPr>
          <p:spPr>
            <a:xfrm>
              <a:off x="4371980" y="360503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4176715" y="3495516"/>
              <a:ext cx="76201" cy="36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Oval 51"/>
            <p:cNvSpPr/>
            <p:nvPr/>
          </p:nvSpPr>
          <p:spPr>
            <a:xfrm>
              <a:off x="4033838" y="340980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Oval 52"/>
            <p:cNvSpPr/>
            <p:nvPr/>
          </p:nvSpPr>
          <p:spPr>
            <a:xfrm>
              <a:off x="3838573" y="329077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3643308" y="317173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3457567" y="308126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3262303" y="301936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3057512" y="292889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2852722" y="2828899"/>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489" name="Group 91"/>
          <p:cNvGrpSpPr>
            <a:grpSpLocks/>
          </p:cNvGrpSpPr>
          <p:nvPr/>
        </p:nvGrpSpPr>
        <p:grpSpPr bwMode="auto">
          <a:xfrm>
            <a:off x="2781300" y="3495675"/>
            <a:ext cx="2381250" cy="1622425"/>
            <a:chOff x="2781284" y="2838425"/>
            <a:chExt cx="2381252" cy="1622105"/>
          </a:xfrm>
        </p:grpSpPr>
        <p:grpSp>
          <p:nvGrpSpPr>
            <p:cNvPr id="20579" name="Group 73"/>
            <p:cNvGrpSpPr>
              <a:grpSpLocks/>
            </p:cNvGrpSpPr>
            <p:nvPr/>
          </p:nvGrpSpPr>
          <p:grpSpPr bwMode="auto">
            <a:xfrm>
              <a:off x="2781284" y="2838425"/>
              <a:ext cx="2214564" cy="1498283"/>
              <a:chOff x="2781284" y="2838425"/>
              <a:chExt cx="2214564" cy="1498283"/>
            </a:xfrm>
          </p:grpSpPr>
          <p:sp>
            <p:nvSpPr>
              <p:cNvPr id="59" name="Oval 58"/>
              <p:cNvSpPr/>
              <p:nvPr/>
            </p:nvSpPr>
            <p:spPr>
              <a:xfrm>
                <a:off x="2781284" y="283842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2971784" y="294794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l 60"/>
              <p:cNvSpPr/>
              <p:nvPr/>
            </p:nvSpPr>
            <p:spPr>
              <a:xfrm>
                <a:off x="3538523" y="329553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l 61"/>
              <p:cNvSpPr/>
              <p:nvPr/>
            </p:nvSpPr>
            <p:spPr>
              <a:xfrm>
                <a:off x="3381360" y="3162211"/>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l 62"/>
              <p:cNvSpPr/>
              <p:nvPr/>
            </p:nvSpPr>
            <p:spPr>
              <a:xfrm>
                <a:off x="3157522" y="307174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a:off x="4071923" y="361456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3900473" y="354313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3709973" y="342409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4576749" y="399548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4424348" y="384311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243373" y="370502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33911" y="414785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4919649" y="429070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2" name="Oval 71"/>
            <p:cNvSpPr/>
            <p:nvPr/>
          </p:nvSpPr>
          <p:spPr>
            <a:xfrm>
              <a:off x="5086336" y="441450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490" name="Group 89"/>
          <p:cNvGrpSpPr>
            <a:grpSpLocks/>
          </p:cNvGrpSpPr>
          <p:nvPr/>
        </p:nvGrpSpPr>
        <p:grpSpPr bwMode="auto">
          <a:xfrm>
            <a:off x="2224088" y="3619500"/>
            <a:ext cx="2919412" cy="1574800"/>
            <a:chOff x="2224072" y="2962248"/>
            <a:chExt cx="2919421" cy="1574492"/>
          </a:xfrm>
        </p:grpSpPr>
        <p:sp>
          <p:nvSpPr>
            <p:cNvPr id="75" name="Oval 74"/>
            <p:cNvSpPr/>
            <p:nvPr/>
          </p:nvSpPr>
          <p:spPr>
            <a:xfrm>
              <a:off x="5067293" y="449071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p:cNvSpPr/>
            <p:nvPr/>
          </p:nvSpPr>
          <p:spPr>
            <a:xfrm>
              <a:off x="4848217" y="437643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672005" y="42431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500554" y="41193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4305290" y="396693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105265" y="381456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881427" y="371457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76638" y="368124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3486138" y="35431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290875" y="34193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086087" y="335745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2876536" y="326222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2666985" y="316223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2224072" y="2962248"/>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2414573" y="309081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5" name="Group 214"/>
          <p:cNvGrpSpPr>
            <a:grpSpLocks/>
          </p:cNvGrpSpPr>
          <p:nvPr/>
        </p:nvGrpSpPr>
        <p:grpSpPr bwMode="auto">
          <a:xfrm>
            <a:off x="2566988" y="3376613"/>
            <a:ext cx="3436937" cy="1893887"/>
            <a:chOff x="2128194" y="3338514"/>
            <a:chExt cx="3436856" cy="1894074"/>
          </a:xfrm>
        </p:grpSpPr>
        <p:grpSp>
          <p:nvGrpSpPr>
            <p:cNvPr id="20492" name="Group 215"/>
            <p:cNvGrpSpPr>
              <a:grpSpLocks/>
            </p:cNvGrpSpPr>
            <p:nvPr/>
          </p:nvGrpSpPr>
          <p:grpSpPr bwMode="auto">
            <a:xfrm>
              <a:off x="2128194" y="3676651"/>
              <a:ext cx="136296" cy="69993"/>
              <a:chOff x="7417554" y="4294406"/>
              <a:chExt cx="199495" cy="102448"/>
            </a:xfrm>
          </p:grpSpPr>
          <p:cxnSp>
            <p:nvCxnSpPr>
              <p:cNvPr id="322" name="Straight Connector 321"/>
              <p:cNvCxnSpPr/>
              <p:nvPr/>
            </p:nvCxnSpPr>
            <p:spPr>
              <a:xfrm flipV="1">
                <a:off x="7417554" y="4306074"/>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7424524" y="429445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3" name="Group 216"/>
            <p:cNvGrpSpPr>
              <a:grpSpLocks/>
            </p:cNvGrpSpPr>
            <p:nvPr/>
          </p:nvGrpSpPr>
          <p:grpSpPr bwMode="auto">
            <a:xfrm>
              <a:off x="2475877" y="3862392"/>
              <a:ext cx="136296" cy="69993"/>
              <a:chOff x="7417554" y="4294406"/>
              <a:chExt cx="199495" cy="102448"/>
            </a:xfrm>
          </p:grpSpPr>
          <p:cxnSp>
            <p:nvCxnSpPr>
              <p:cNvPr id="320" name="Straight Connector 319"/>
              <p:cNvCxnSpPr/>
              <p:nvPr/>
            </p:nvCxnSpPr>
            <p:spPr>
              <a:xfrm flipV="1">
                <a:off x="7417512" y="4306096"/>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7424483" y="429447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4" name="Group 217"/>
            <p:cNvGrpSpPr>
              <a:grpSpLocks/>
            </p:cNvGrpSpPr>
            <p:nvPr/>
          </p:nvGrpSpPr>
          <p:grpSpPr bwMode="auto">
            <a:xfrm>
              <a:off x="2809271" y="4057659"/>
              <a:ext cx="136296" cy="69993"/>
              <a:chOff x="7417554" y="4294406"/>
              <a:chExt cx="199495" cy="102448"/>
            </a:xfrm>
          </p:grpSpPr>
          <p:cxnSp>
            <p:nvCxnSpPr>
              <p:cNvPr id="318" name="Straight Connector 317"/>
              <p:cNvCxnSpPr/>
              <p:nvPr/>
            </p:nvCxnSpPr>
            <p:spPr>
              <a:xfrm flipV="1">
                <a:off x="7417472" y="430611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7424443" y="429449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5" name="Group 218"/>
            <p:cNvGrpSpPr>
              <a:grpSpLocks/>
            </p:cNvGrpSpPr>
            <p:nvPr/>
          </p:nvGrpSpPr>
          <p:grpSpPr bwMode="auto">
            <a:xfrm>
              <a:off x="3171243" y="4243400"/>
              <a:ext cx="136296" cy="69993"/>
              <a:chOff x="7417554" y="4294406"/>
              <a:chExt cx="199495" cy="102448"/>
            </a:xfrm>
          </p:grpSpPr>
          <p:cxnSp>
            <p:nvCxnSpPr>
              <p:cNvPr id="316" name="Straight Connector 315"/>
              <p:cNvCxnSpPr/>
              <p:nvPr/>
            </p:nvCxnSpPr>
            <p:spPr>
              <a:xfrm flipV="1">
                <a:off x="7417427" y="4306139"/>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7424398" y="429452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 name="Group 219"/>
            <p:cNvGrpSpPr>
              <a:grpSpLocks/>
            </p:cNvGrpSpPr>
            <p:nvPr/>
          </p:nvGrpSpPr>
          <p:grpSpPr bwMode="auto">
            <a:xfrm>
              <a:off x="3490348" y="4472008"/>
              <a:ext cx="136296" cy="69993"/>
              <a:chOff x="7417554" y="4294406"/>
              <a:chExt cx="199495" cy="102448"/>
            </a:xfrm>
          </p:grpSpPr>
          <p:cxnSp>
            <p:nvCxnSpPr>
              <p:cNvPr id="314" name="Straight Connector 313"/>
              <p:cNvCxnSpPr/>
              <p:nvPr/>
            </p:nvCxnSpPr>
            <p:spPr>
              <a:xfrm flipV="1">
                <a:off x="7417392" y="430616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7424361" y="429454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7" name="Group 220"/>
            <p:cNvGrpSpPr>
              <a:grpSpLocks/>
            </p:cNvGrpSpPr>
            <p:nvPr/>
          </p:nvGrpSpPr>
          <p:grpSpPr bwMode="auto">
            <a:xfrm>
              <a:off x="3890424" y="4681564"/>
              <a:ext cx="136296" cy="69993"/>
              <a:chOff x="7417554" y="4294406"/>
              <a:chExt cx="199495" cy="102448"/>
            </a:xfrm>
          </p:grpSpPr>
          <p:cxnSp>
            <p:nvCxnSpPr>
              <p:cNvPr id="312" name="Straight Connector 311"/>
              <p:cNvCxnSpPr/>
              <p:nvPr/>
            </p:nvCxnSpPr>
            <p:spPr>
              <a:xfrm flipV="1">
                <a:off x="7417339" y="4306183"/>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7424309" y="429456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8" name="Group 221"/>
            <p:cNvGrpSpPr>
              <a:grpSpLocks/>
            </p:cNvGrpSpPr>
            <p:nvPr/>
          </p:nvGrpSpPr>
          <p:grpSpPr bwMode="auto">
            <a:xfrm>
              <a:off x="4247633" y="4924461"/>
              <a:ext cx="136296" cy="69993"/>
              <a:chOff x="7417554" y="4294406"/>
              <a:chExt cx="199495" cy="102448"/>
            </a:xfrm>
          </p:grpSpPr>
          <p:cxnSp>
            <p:nvCxnSpPr>
              <p:cNvPr id="310" name="Straight Connector 309"/>
              <p:cNvCxnSpPr/>
              <p:nvPr/>
            </p:nvCxnSpPr>
            <p:spPr>
              <a:xfrm flipV="1">
                <a:off x="7417295" y="430620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7424266" y="429458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9" name="Group 222"/>
            <p:cNvGrpSpPr>
              <a:grpSpLocks/>
            </p:cNvGrpSpPr>
            <p:nvPr/>
          </p:nvGrpSpPr>
          <p:grpSpPr bwMode="auto">
            <a:xfrm>
              <a:off x="4576264" y="5162595"/>
              <a:ext cx="136296" cy="69993"/>
              <a:chOff x="7417554" y="4294406"/>
              <a:chExt cx="199495" cy="102448"/>
            </a:xfrm>
          </p:grpSpPr>
          <p:cxnSp>
            <p:nvCxnSpPr>
              <p:cNvPr id="308" name="Straight Connector 307"/>
              <p:cNvCxnSpPr/>
              <p:nvPr/>
            </p:nvCxnSpPr>
            <p:spPr>
              <a:xfrm flipV="1">
                <a:off x="7417257" y="430622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7424227" y="429460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0" name="Group 224"/>
            <p:cNvGrpSpPr>
              <a:grpSpLocks/>
            </p:cNvGrpSpPr>
            <p:nvPr/>
          </p:nvGrpSpPr>
          <p:grpSpPr bwMode="auto">
            <a:xfrm>
              <a:off x="2571107" y="3486151"/>
              <a:ext cx="136296" cy="69993"/>
              <a:chOff x="7417554" y="4294406"/>
              <a:chExt cx="199495" cy="102448"/>
            </a:xfrm>
          </p:grpSpPr>
          <p:cxnSp>
            <p:nvCxnSpPr>
              <p:cNvPr id="304" name="Straight Connector 303"/>
              <p:cNvCxnSpPr/>
              <p:nvPr/>
            </p:nvCxnSpPr>
            <p:spPr>
              <a:xfrm flipV="1">
                <a:off x="7417538" y="430604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7424509" y="429442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 name="Group 225"/>
            <p:cNvGrpSpPr>
              <a:grpSpLocks/>
            </p:cNvGrpSpPr>
            <p:nvPr/>
          </p:nvGrpSpPr>
          <p:grpSpPr bwMode="auto">
            <a:xfrm>
              <a:off x="2894975" y="3676655"/>
              <a:ext cx="136296" cy="69993"/>
              <a:chOff x="7417554" y="4294406"/>
              <a:chExt cx="199495" cy="102448"/>
            </a:xfrm>
          </p:grpSpPr>
          <p:cxnSp>
            <p:nvCxnSpPr>
              <p:cNvPr id="302" name="Straight Connector 301"/>
              <p:cNvCxnSpPr/>
              <p:nvPr/>
            </p:nvCxnSpPr>
            <p:spPr>
              <a:xfrm flipV="1">
                <a:off x="7417500" y="430606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7424471" y="429444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2" name="Group 226"/>
            <p:cNvGrpSpPr>
              <a:grpSpLocks/>
            </p:cNvGrpSpPr>
            <p:nvPr/>
          </p:nvGrpSpPr>
          <p:grpSpPr bwMode="auto">
            <a:xfrm>
              <a:off x="3204554" y="3876685"/>
              <a:ext cx="136296" cy="69993"/>
              <a:chOff x="7417554" y="4294406"/>
              <a:chExt cx="199495" cy="102448"/>
            </a:xfrm>
          </p:grpSpPr>
          <p:cxnSp>
            <p:nvCxnSpPr>
              <p:cNvPr id="300" name="Straight Connector 299"/>
              <p:cNvCxnSpPr/>
              <p:nvPr/>
            </p:nvCxnSpPr>
            <p:spPr>
              <a:xfrm flipV="1">
                <a:off x="7417466" y="4306090"/>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7424436" y="429447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3" name="Group 227"/>
            <p:cNvGrpSpPr>
              <a:grpSpLocks/>
            </p:cNvGrpSpPr>
            <p:nvPr/>
          </p:nvGrpSpPr>
          <p:grpSpPr bwMode="auto">
            <a:xfrm>
              <a:off x="3590341" y="4110056"/>
              <a:ext cx="136296" cy="69993"/>
              <a:chOff x="7417554" y="4294406"/>
              <a:chExt cx="199495" cy="102448"/>
            </a:xfrm>
          </p:grpSpPr>
          <p:cxnSp>
            <p:nvCxnSpPr>
              <p:cNvPr id="298" name="Straight Connector 297"/>
              <p:cNvCxnSpPr/>
              <p:nvPr/>
            </p:nvCxnSpPr>
            <p:spPr>
              <a:xfrm flipV="1">
                <a:off x="7417416" y="430611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7424388" y="429449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4" name="Group 228"/>
            <p:cNvGrpSpPr>
              <a:grpSpLocks/>
            </p:cNvGrpSpPr>
            <p:nvPr/>
          </p:nvGrpSpPr>
          <p:grpSpPr bwMode="auto">
            <a:xfrm>
              <a:off x="3938024" y="4295797"/>
              <a:ext cx="136296" cy="69993"/>
              <a:chOff x="7417554" y="4294406"/>
              <a:chExt cx="199495" cy="102448"/>
            </a:xfrm>
          </p:grpSpPr>
          <p:cxnSp>
            <p:nvCxnSpPr>
              <p:cNvPr id="296" name="Straight Connector 295"/>
              <p:cNvCxnSpPr/>
              <p:nvPr/>
            </p:nvCxnSpPr>
            <p:spPr>
              <a:xfrm flipV="1">
                <a:off x="7417374" y="4306134"/>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7424344" y="429451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5" name="Group 229"/>
            <p:cNvGrpSpPr>
              <a:grpSpLocks/>
            </p:cNvGrpSpPr>
            <p:nvPr/>
          </p:nvGrpSpPr>
          <p:grpSpPr bwMode="auto">
            <a:xfrm>
              <a:off x="4338100" y="4514879"/>
              <a:ext cx="136296" cy="69993"/>
              <a:chOff x="7417554" y="4294406"/>
              <a:chExt cx="199495" cy="102448"/>
            </a:xfrm>
          </p:grpSpPr>
          <p:cxnSp>
            <p:nvCxnSpPr>
              <p:cNvPr id="294" name="Straight Connector 293"/>
              <p:cNvCxnSpPr/>
              <p:nvPr/>
            </p:nvCxnSpPr>
            <p:spPr>
              <a:xfrm flipV="1">
                <a:off x="7417323" y="430615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7424293" y="429453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6" name="Group 230"/>
            <p:cNvGrpSpPr>
              <a:grpSpLocks/>
            </p:cNvGrpSpPr>
            <p:nvPr/>
          </p:nvGrpSpPr>
          <p:grpSpPr bwMode="auto">
            <a:xfrm>
              <a:off x="4695309" y="4733961"/>
              <a:ext cx="136296" cy="69993"/>
              <a:chOff x="7417554" y="4294406"/>
              <a:chExt cx="199495" cy="102448"/>
            </a:xfrm>
          </p:grpSpPr>
          <p:cxnSp>
            <p:nvCxnSpPr>
              <p:cNvPr id="292" name="Straight Connector 291"/>
              <p:cNvCxnSpPr/>
              <p:nvPr/>
            </p:nvCxnSpPr>
            <p:spPr>
              <a:xfrm flipV="1">
                <a:off x="7417277" y="4306177"/>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7424249" y="4294557"/>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 name="Group 231"/>
            <p:cNvGrpSpPr>
              <a:grpSpLocks/>
            </p:cNvGrpSpPr>
            <p:nvPr/>
          </p:nvGrpSpPr>
          <p:grpSpPr bwMode="auto">
            <a:xfrm>
              <a:off x="5038229" y="4972095"/>
              <a:ext cx="136296" cy="69993"/>
              <a:chOff x="7417554" y="4294406"/>
              <a:chExt cx="199495" cy="102448"/>
            </a:xfrm>
          </p:grpSpPr>
          <p:cxnSp>
            <p:nvCxnSpPr>
              <p:cNvPr id="290" name="Straight Connector 289"/>
              <p:cNvCxnSpPr/>
              <p:nvPr/>
            </p:nvCxnSpPr>
            <p:spPr>
              <a:xfrm flipV="1">
                <a:off x="7417236" y="4306197"/>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7424208" y="4294577"/>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8" name="Group 233"/>
            <p:cNvGrpSpPr>
              <a:grpSpLocks/>
            </p:cNvGrpSpPr>
            <p:nvPr/>
          </p:nvGrpSpPr>
          <p:grpSpPr bwMode="auto">
            <a:xfrm>
              <a:off x="2966395" y="3338514"/>
              <a:ext cx="136296" cy="69993"/>
              <a:chOff x="7417554" y="4294406"/>
              <a:chExt cx="199495" cy="102448"/>
            </a:xfrm>
          </p:grpSpPr>
          <p:cxnSp>
            <p:nvCxnSpPr>
              <p:cNvPr id="286" name="Straight Connector 285"/>
              <p:cNvCxnSpPr/>
              <p:nvPr/>
            </p:nvCxnSpPr>
            <p:spPr>
              <a:xfrm flipV="1">
                <a:off x="7417523" y="4306024"/>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7424493" y="4294406"/>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9" name="Group 234"/>
            <p:cNvGrpSpPr>
              <a:grpSpLocks/>
            </p:cNvGrpSpPr>
            <p:nvPr/>
          </p:nvGrpSpPr>
          <p:grpSpPr bwMode="auto">
            <a:xfrm>
              <a:off x="3295026" y="3519492"/>
              <a:ext cx="136296" cy="69993"/>
              <a:chOff x="7417554" y="4294406"/>
              <a:chExt cx="199495" cy="102448"/>
            </a:xfrm>
          </p:grpSpPr>
          <p:cxnSp>
            <p:nvCxnSpPr>
              <p:cNvPr id="284" name="Straight Connector 283"/>
              <p:cNvCxnSpPr/>
              <p:nvPr/>
            </p:nvCxnSpPr>
            <p:spPr>
              <a:xfrm flipV="1">
                <a:off x="7417485" y="4306046"/>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7424457" y="429442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0" name="Group 235"/>
            <p:cNvGrpSpPr>
              <a:grpSpLocks/>
            </p:cNvGrpSpPr>
            <p:nvPr/>
          </p:nvGrpSpPr>
          <p:grpSpPr bwMode="auto">
            <a:xfrm>
              <a:off x="3623657" y="3724285"/>
              <a:ext cx="136296" cy="69993"/>
              <a:chOff x="7417554" y="4294406"/>
              <a:chExt cx="199495" cy="102448"/>
            </a:xfrm>
          </p:grpSpPr>
          <p:cxnSp>
            <p:nvCxnSpPr>
              <p:cNvPr id="282" name="Straight Connector 281"/>
              <p:cNvCxnSpPr/>
              <p:nvPr/>
            </p:nvCxnSpPr>
            <p:spPr>
              <a:xfrm flipV="1">
                <a:off x="7417447" y="430606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7424417" y="429444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1" name="Group 236"/>
            <p:cNvGrpSpPr>
              <a:grpSpLocks/>
            </p:cNvGrpSpPr>
            <p:nvPr/>
          </p:nvGrpSpPr>
          <p:grpSpPr bwMode="auto">
            <a:xfrm>
              <a:off x="3942762" y="3938604"/>
              <a:ext cx="136296" cy="69993"/>
              <a:chOff x="7417554" y="4294406"/>
              <a:chExt cx="199495" cy="102448"/>
            </a:xfrm>
          </p:grpSpPr>
          <p:cxnSp>
            <p:nvCxnSpPr>
              <p:cNvPr id="280" name="Straight Connector 279"/>
              <p:cNvCxnSpPr/>
              <p:nvPr/>
            </p:nvCxnSpPr>
            <p:spPr>
              <a:xfrm flipV="1">
                <a:off x="7417409" y="4306089"/>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7424380" y="429447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2" name="Group 237"/>
            <p:cNvGrpSpPr>
              <a:grpSpLocks/>
            </p:cNvGrpSpPr>
            <p:nvPr/>
          </p:nvGrpSpPr>
          <p:grpSpPr bwMode="auto">
            <a:xfrm>
              <a:off x="4323786" y="4157686"/>
              <a:ext cx="136296" cy="69993"/>
              <a:chOff x="7417554" y="4294406"/>
              <a:chExt cx="199495" cy="102448"/>
            </a:xfrm>
          </p:grpSpPr>
          <p:cxnSp>
            <p:nvCxnSpPr>
              <p:cNvPr id="278" name="Straight Connector 277"/>
              <p:cNvCxnSpPr/>
              <p:nvPr/>
            </p:nvCxnSpPr>
            <p:spPr>
              <a:xfrm flipV="1">
                <a:off x="7417361" y="430611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7424332" y="429449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 name="Group 238"/>
            <p:cNvGrpSpPr>
              <a:grpSpLocks/>
            </p:cNvGrpSpPr>
            <p:nvPr/>
          </p:nvGrpSpPr>
          <p:grpSpPr bwMode="auto">
            <a:xfrm>
              <a:off x="4704810" y="4362479"/>
              <a:ext cx="136296" cy="69993"/>
              <a:chOff x="7417554" y="4294406"/>
              <a:chExt cx="199495" cy="102448"/>
            </a:xfrm>
          </p:grpSpPr>
          <p:cxnSp>
            <p:nvCxnSpPr>
              <p:cNvPr id="276" name="Straight Connector 275"/>
              <p:cNvCxnSpPr/>
              <p:nvPr/>
            </p:nvCxnSpPr>
            <p:spPr>
              <a:xfrm flipV="1">
                <a:off x="7417312" y="4306133"/>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7424284" y="4294513"/>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4" name="Group 239"/>
            <p:cNvGrpSpPr>
              <a:grpSpLocks/>
            </p:cNvGrpSpPr>
            <p:nvPr/>
          </p:nvGrpSpPr>
          <p:grpSpPr bwMode="auto">
            <a:xfrm>
              <a:off x="5085834" y="4595850"/>
              <a:ext cx="136296" cy="69993"/>
              <a:chOff x="7417554" y="4294406"/>
              <a:chExt cx="199495" cy="102448"/>
            </a:xfrm>
          </p:grpSpPr>
          <p:cxnSp>
            <p:nvCxnSpPr>
              <p:cNvPr id="274" name="Straight Connector 273"/>
              <p:cNvCxnSpPr/>
              <p:nvPr/>
            </p:nvCxnSpPr>
            <p:spPr>
              <a:xfrm flipV="1">
                <a:off x="7417264" y="4306153"/>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7424236" y="429453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5" name="Group 240"/>
            <p:cNvGrpSpPr>
              <a:grpSpLocks/>
            </p:cNvGrpSpPr>
            <p:nvPr/>
          </p:nvGrpSpPr>
          <p:grpSpPr bwMode="auto">
            <a:xfrm>
              <a:off x="5428754" y="4829221"/>
              <a:ext cx="136296" cy="69993"/>
              <a:chOff x="7417554" y="4294406"/>
              <a:chExt cx="199495" cy="102448"/>
            </a:xfrm>
          </p:grpSpPr>
          <p:cxnSp>
            <p:nvCxnSpPr>
              <p:cNvPr id="272" name="Straight Connector 271"/>
              <p:cNvCxnSpPr/>
              <p:nvPr/>
            </p:nvCxnSpPr>
            <p:spPr>
              <a:xfrm flipV="1">
                <a:off x="7417223" y="430617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7424195" y="429455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12167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324"/>
                                        </p:tgtEl>
                                        <p:attrNameLst>
                                          <p:attrName>style.visibility</p:attrName>
                                        </p:attrNameLst>
                                      </p:cBhvr>
                                      <p:to>
                                        <p:strVal val="visible"/>
                                      </p:to>
                                    </p:set>
                                    <p:animEffect transition="in" filter="wheel(1)">
                                      <p:cBhvr>
                                        <p:cTn id="19" dur="1000"/>
                                        <p:tgtEl>
                                          <p:spTgt spid="3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3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68588"/>
            <a:ext cx="9144000" cy="4189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2" name="Oval 381"/>
          <p:cNvSpPr/>
          <p:nvPr/>
        </p:nvSpPr>
        <p:spPr>
          <a:xfrm>
            <a:off x="4500563" y="4395788"/>
            <a:ext cx="695325" cy="388937"/>
          </a:xfrm>
          <a:prstGeom prst="ellipse">
            <a:avLst/>
          </a:prstGeom>
          <a:solidFill>
            <a:srgbClr val="E6B9B8">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81" name="Group 380"/>
          <p:cNvGrpSpPr>
            <a:grpSpLocks/>
          </p:cNvGrpSpPr>
          <p:nvPr/>
        </p:nvGrpSpPr>
        <p:grpSpPr bwMode="auto">
          <a:xfrm>
            <a:off x="2252663" y="3276600"/>
            <a:ext cx="4043362" cy="2200275"/>
            <a:chOff x="2252663" y="3276600"/>
            <a:chExt cx="4043362" cy="2200275"/>
          </a:xfrm>
        </p:grpSpPr>
        <p:sp>
          <p:nvSpPr>
            <p:cNvPr id="298" name="Freeform 297"/>
            <p:cNvSpPr/>
            <p:nvPr/>
          </p:nvSpPr>
          <p:spPr>
            <a:xfrm>
              <a:off x="2252663" y="3548063"/>
              <a:ext cx="766762" cy="384175"/>
            </a:xfrm>
            <a:custGeom>
              <a:avLst/>
              <a:gdLst>
                <a:gd name="connsiteX0" fmla="*/ 0 w 766762"/>
                <a:gd name="connsiteY0" fmla="*/ 200025 h 383381"/>
                <a:gd name="connsiteX1" fmla="*/ 450056 w 766762"/>
                <a:gd name="connsiteY1" fmla="*/ 0 h 383381"/>
                <a:gd name="connsiteX2" fmla="*/ 766762 w 766762"/>
                <a:gd name="connsiteY2" fmla="*/ 195262 h 383381"/>
                <a:gd name="connsiteX3" fmla="*/ 350043 w 766762"/>
                <a:gd name="connsiteY3" fmla="*/ 383381 h 383381"/>
                <a:gd name="connsiteX4" fmla="*/ 0 w 766762"/>
                <a:gd name="connsiteY4" fmla="*/ 200025 h 38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762" h="383381">
                  <a:moveTo>
                    <a:pt x="0" y="200025"/>
                  </a:moveTo>
                  <a:lnTo>
                    <a:pt x="450056" y="0"/>
                  </a:lnTo>
                  <a:lnTo>
                    <a:pt x="766762" y="195262"/>
                  </a:lnTo>
                  <a:lnTo>
                    <a:pt x="350043" y="383381"/>
                  </a:lnTo>
                  <a:lnTo>
                    <a:pt x="0" y="20002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9" name="Freeform 298"/>
            <p:cNvSpPr/>
            <p:nvPr/>
          </p:nvSpPr>
          <p:spPr>
            <a:xfrm>
              <a:off x="3109913" y="3281363"/>
              <a:ext cx="715962" cy="307975"/>
            </a:xfrm>
            <a:custGeom>
              <a:avLst/>
              <a:gdLst>
                <a:gd name="connsiteX0" fmla="*/ 0 w 716756"/>
                <a:gd name="connsiteY0" fmla="*/ 116681 h 307181"/>
                <a:gd name="connsiteX1" fmla="*/ 307181 w 716756"/>
                <a:gd name="connsiteY1" fmla="*/ 307181 h 307181"/>
                <a:gd name="connsiteX2" fmla="*/ 716756 w 716756"/>
                <a:gd name="connsiteY2" fmla="*/ 161925 h 307181"/>
                <a:gd name="connsiteX3" fmla="*/ 435768 w 716756"/>
                <a:gd name="connsiteY3" fmla="*/ 0 h 307181"/>
                <a:gd name="connsiteX4" fmla="*/ 0 w 716756"/>
                <a:gd name="connsiteY4" fmla="*/ 116681 h 30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56" h="307181">
                  <a:moveTo>
                    <a:pt x="0" y="116681"/>
                  </a:moveTo>
                  <a:lnTo>
                    <a:pt x="307181" y="307181"/>
                  </a:lnTo>
                  <a:lnTo>
                    <a:pt x="716756" y="161925"/>
                  </a:lnTo>
                  <a:lnTo>
                    <a:pt x="435768" y="0"/>
                  </a:lnTo>
                  <a:lnTo>
                    <a:pt x="0" y="1166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0" name="Freeform 299"/>
            <p:cNvSpPr/>
            <p:nvPr/>
          </p:nvSpPr>
          <p:spPr>
            <a:xfrm>
              <a:off x="3014663" y="3586163"/>
              <a:ext cx="735012" cy="357187"/>
            </a:xfrm>
            <a:custGeom>
              <a:avLst/>
              <a:gdLst>
                <a:gd name="connsiteX0" fmla="*/ 0 w 735806"/>
                <a:gd name="connsiteY0" fmla="*/ 154781 h 357187"/>
                <a:gd name="connsiteX1" fmla="*/ 297656 w 735806"/>
                <a:gd name="connsiteY1" fmla="*/ 338137 h 357187"/>
                <a:gd name="connsiteX2" fmla="*/ 314325 w 735806"/>
                <a:gd name="connsiteY2" fmla="*/ 357187 h 357187"/>
                <a:gd name="connsiteX3" fmla="*/ 735806 w 735806"/>
                <a:gd name="connsiteY3" fmla="*/ 207168 h 357187"/>
                <a:gd name="connsiteX4" fmla="*/ 409575 w 735806"/>
                <a:gd name="connsiteY4" fmla="*/ 0 h 357187"/>
                <a:gd name="connsiteX5" fmla="*/ 0 w 735806"/>
                <a:gd name="connsiteY5" fmla="*/ 154781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806" h="357187">
                  <a:moveTo>
                    <a:pt x="0" y="154781"/>
                  </a:moveTo>
                  <a:lnTo>
                    <a:pt x="297656" y="338137"/>
                  </a:lnTo>
                  <a:lnTo>
                    <a:pt x="314325" y="357187"/>
                  </a:lnTo>
                  <a:lnTo>
                    <a:pt x="735806" y="207168"/>
                  </a:lnTo>
                  <a:lnTo>
                    <a:pt x="409575" y="0"/>
                  </a:lnTo>
                  <a:lnTo>
                    <a:pt x="0" y="154781"/>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1" name="Freeform 300"/>
            <p:cNvSpPr/>
            <p:nvPr/>
          </p:nvSpPr>
          <p:spPr>
            <a:xfrm>
              <a:off x="3749675" y="3649663"/>
              <a:ext cx="812800" cy="352425"/>
            </a:xfrm>
            <a:custGeom>
              <a:avLst/>
              <a:gdLst>
                <a:gd name="connsiteX0" fmla="*/ 0 w 812006"/>
                <a:gd name="connsiteY0" fmla="*/ 140494 h 352425"/>
                <a:gd name="connsiteX1" fmla="*/ 404812 w 812006"/>
                <a:gd name="connsiteY1" fmla="*/ 0 h 352425"/>
                <a:gd name="connsiteX2" fmla="*/ 490537 w 812006"/>
                <a:gd name="connsiteY2" fmla="*/ 40482 h 352425"/>
                <a:gd name="connsiteX3" fmla="*/ 583406 w 812006"/>
                <a:gd name="connsiteY3" fmla="*/ 61913 h 352425"/>
                <a:gd name="connsiteX4" fmla="*/ 695325 w 812006"/>
                <a:gd name="connsiteY4" fmla="*/ 126207 h 352425"/>
                <a:gd name="connsiteX5" fmla="*/ 812006 w 812006"/>
                <a:gd name="connsiteY5" fmla="*/ 214313 h 352425"/>
                <a:gd name="connsiteX6" fmla="*/ 319087 w 812006"/>
                <a:gd name="connsiteY6" fmla="*/ 352425 h 352425"/>
                <a:gd name="connsiteX7" fmla="*/ 0 w 812006"/>
                <a:gd name="connsiteY7" fmla="*/ 14049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006" h="352425">
                  <a:moveTo>
                    <a:pt x="0" y="140494"/>
                  </a:moveTo>
                  <a:lnTo>
                    <a:pt x="404812" y="0"/>
                  </a:lnTo>
                  <a:lnTo>
                    <a:pt x="490537" y="40482"/>
                  </a:lnTo>
                  <a:lnTo>
                    <a:pt x="583406" y="61913"/>
                  </a:lnTo>
                  <a:lnTo>
                    <a:pt x="695325" y="126207"/>
                  </a:lnTo>
                  <a:lnTo>
                    <a:pt x="812006" y="214313"/>
                  </a:lnTo>
                  <a:lnTo>
                    <a:pt x="319087" y="352425"/>
                  </a:lnTo>
                  <a:lnTo>
                    <a:pt x="0" y="140494"/>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2" name="Freeform 301"/>
            <p:cNvSpPr/>
            <p:nvPr/>
          </p:nvSpPr>
          <p:spPr>
            <a:xfrm>
              <a:off x="2943225" y="3941763"/>
              <a:ext cx="768350" cy="358775"/>
            </a:xfrm>
            <a:custGeom>
              <a:avLst/>
              <a:gdLst>
                <a:gd name="connsiteX0" fmla="*/ 0 w 769144"/>
                <a:gd name="connsiteY0" fmla="*/ 195262 h 359569"/>
                <a:gd name="connsiteX1" fmla="*/ 150019 w 769144"/>
                <a:gd name="connsiteY1" fmla="*/ 111919 h 359569"/>
                <a:gd name="connsiteX2" fmla="*/ 321469 w 769144"/>
                <a:gd name="connsiteY2" fmla="*/ 28575 h 359569"/>
                <a:gd name="connsiteX3" fmla="*/ 397669 w 769144"/>
                <a:gd name="connsiteY3" fmla="*/ 0 h 359569"/>
                <a:gd name="connsiteX4" fmla="*/ 461963 w 769144"/>
                <a:gd name="connsiteY4" fmla="*/ 59531 h 359569"/>
                <a:gd name="connsiteX5" fmla="*/ 642938 w 769144"/>
                <a:gd name="connsiteY5" fmla="*/ 171450 h 359569"/>
                <a:gd name="connsiteX6" fmla="*/ 769144 w 769144"/>
                <a:gd name="connsiteY6" fmla="*/ 235744 h 359569"/>
                <a:gd name="connsiteX7" fmla="*/ 616744 w 769144"/>
                <a:gd name="connsiteY7" fmla="*/ 283369 h 359569"/>
                <a:gd name="connsiteX8" fmla="*/ 366713 w 769144"/>
                <a:gd name="connsiteY8" fmla="*/ 359569 h 359569"/>
                <a:gd name="connsiteX9" fmla="*/ 300038 w 769144"/>
                <a:gd name="connsiteY9" fmla="*/ 319087 h 359569"/>
                <a:gd name="connsiteX10" fmla="*/ 190500 w 769144"/>
                <a:gd name="connsiteY10" fmla="*/ 269081 h 359569"/>
                <a:gd name="connsiteX11" fmla="*/ 0 w 769144"/>
                <a:gd name="connsiteY11" fmla="*/ 195262 h 35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144" h="359569">
                  <a:moveTo>
                    <a:pt x="0" y="195262"/>
                  </a:moveTo>
                  <a:lnTo>
                    <a:pt x="150019" y="111919"/>
                  </a:lnTo>
                  <a:lnTo>
                    <a:pt x="321469" y="28575"/>
                  </a:lnTo>
                  <a:lnTo>
                    <a:pt x="397669" y="0"/>
                  </a:lnTo>
                  <a:lnTo>
                    <a:pt x="461963" y="59531"/>
                  </a:lnTo>
                  <a:lnTo>
                    <a:pt x="642938" y="171450"/>
                  </a:lnTo>
                  <a:lnTo>
                    <a:pt x="769144" y="235744"/>
                  </a:lnTo>
                  <a:lnTo>
                    <a:pt x="616744" y="283369"/>
                  </a:lnTo>
                  <a:lnTo>
                    <a:pt x="366713" y="359569"/>
                  </a:lnTo>
                  <a:lnTo>
                    <a:pt x="300038" y="319087"/>
                  </a:lnTo>
                  <a:lnTo>
                    <a:pt x="190500" y="269081"/>
                  </a:lnTo>
                  <a:lnTo>
                    <a:pt x="0" y="19526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3" name="Freeform 292"/>
            <p:cNvSpPr/>
            <p:nvPr/>
          </p:nvSpPr>
          <p:spPr>
            <a:xfrm>
              <a:off x="2706688" y="3398838"/>
              <a:ext cx="717550" cy="346075"/>
            </a:xfrm>
            <a:custGeom>
              <a:avLst/>
              <a:gdLst>
                <a:gd name="connsiteX0" fmla="*/ 0 w 716757"/>
                <a:gd name="connsiteY0" fmla="*/ 147637 h 347662"/>
                <a:gd name="connsiteX1" fmla="*/ 309563 w 716757"/>
                <a:gd name="connsiteY1" fmla="*/ 347662 h 347662"/>
                <a:gd name="connsiteX2" fmla="*/ 716757 w 716757"/>
                <a:gd name="connsiteY2" fmla="*/ 190500 h 347662"/>
                <a:gd name="connsiteX3" fmla="*/ 392907 w 716757"/>
                <a:gd name="connsiteY3" fmla="*/ 0 h 347662"/>
                <a:gd name="connsiteX4" fmla="*/ 0 w 716757"/>
                <a:gd name="connsiteY4" fmla="*/ 147637 h 34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57" h="347662">
                  <a:moveTo>
                    <a:pt x="0" y="147637"/>
                  </a:moveTo>
                  <a:lnTo>
                    <a:pt x="309563" y="347662"/>
                  </a:lnTo>
                  <a:lnTo>
                    <a:pt x="716757" y="190500"/>
                  </a:lnTo>
                  <a:lnTo>
                    <a:pt x="392907" y="0"/>
                  </a:lnTo>
                  <a:lnTo>
                    <a:pt x="0" y="1476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4" name="Freeform 293"/>
            <p:cNvSpPr/>
            <p:nvPr/>
          </p:nvSpPr>
          <p:spPr>
            <a:xfrm>
              <a:off x="3419475" y="3436938"/>
              <a:ext cx="749300" cy="358775"/>
            </a:xfrm>
            <a:custGeom>
              <a:avLst/>
              <a:gdLst>
                <a:gd name="connsiteX0" fmla="*/ 0 w 750094"/>
                <a:gd name="connsiteY0" fmla="*/ 150019 h 359569"/>
                <a:gd name="connsiteX1" fmla="*/ 330994 w 750094"/>
                <a:gd name="connsiteY1" fmla="*/ 359569 h 359569"/>
                <a:gd name="connsiteX2" fmla="*/ 750094 w 750094"/>
                <a:gd name="connsiteY2" fmla="*/ 216694 h 359569"/>
                <a:gd name="connsiteX3" fmla="*/ 400050 w 750094"/>
                <a:gd name="connsiteY3" fmla="*/ 0 h 359569"/>
                <a:gd name="connsiteX4" fmla="*/ 0 w 750094"/>
                <a:gd name="connsiteY4" fmla="*/ 150019 h 35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094" h="359569">
                  <a:moveTo>
                    <a:pt x="0" y="150019"/>
                  </a:moveTo>
                  <a:lnTo>
                    <a:pt x="330994" y="359569"/>
                  </a:lnTo>
                  <a:lnTo>
                    <a:pt x="750094" y="216694"/>
                  </a:lnTo>
                  <a:lnTo>
                    <a:pt x="400050" y="0"/>
                  </a:lnTo>
                  <a:lnTo>
                    <a:pt x="0" y="15001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5" name="Freeform 294"/>
            <p:cNvSpPr/>
            <p:nvPr/>
          </p:nvSpPr>
          <p:spPr>
            <a:xfrm>
              <a:off x="2597150" y="3735388"/>
              <a:ext cx="733425" cy="396875"/>
            </a:xfrm>
            <a:custGeom>
              <a:avLst/>
              <a:gdLst>
                <a:gd name="connsiteX0" fmla="*/ 0 w 733425"/>
                <a:gd name="connsiteY0" fmla="*/ 202407 h 395288"/>
                <a:gd name="connsiteX1" fmla="*/ 416719 w 733425"/>
                <a:gd name="connsiteY1" fmla="*/ 0 h 395288"/>
                <a:gd name="connsiteX2" fmla="*/ 733425 w 733425"/>
                <a:gd name="connsiteY2" fmla="*/ 207169 h 395288"/>
                <a:gd name="connsiteX3" fmla="*/ 464344 w 733425"/>
                <a:gd name="connsiteY3" fmla="*/ 326232 h 395288"/>
                <a:gd name="connsiteX4" fmla="*/ 354806 w 733425"/>
                <a:gd name="connsiteY4" fmla="*/ 395288 h 395288"/>
                <a:gd name="connsiteX5" fmla="*/ 180975 w 733425"/>
                <a:gd name="connsiteY5" fmla="*/ 295275 h 395288"/>
                <a:gd name="connsiteX6" fmla="*/ 0 w 733425"/>
                <a:gd name="connsiteY6" fmla="*/ 202407 h 39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425" h="395288">
                  <a:moveTo>
                    <a:pt x="0" y="202407"/>
                  </a:moveTo>
                  <a:lnTo>
                    <a:pt x="416719" y="0"/>
                  </a:lnTo>
                  <a:lnTo>
                    <a:pt x="733425" y="207169"/>
                  </a:lnTo>
                  <a:lnTo>
                    <a:pt x="464344" y="326232"/>
                  </a:lnTo>
                  <a:lnTo>
                    <a:pt x="354806" y="395288"/>
                  </a:lnTo>
                  <a:lnTo>
                    <a:pt x="180975" y="295275"/>
                  </a:lnTo>
                  <a:lnTo>
                    <a:pt x="0" y="202407"/>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6" name="Freeform 295"/>
            <p:cNvSpPr/>
            <p:nvPr/>
          </p:nvSpPr>
          <p:spPr>
            <a:xfrm>
              <a:off x="4465638" y="4427538"/>
              <a:ext cx="763587" cy="382587"/>
            </a:xfrm>
            <a:custGeom>
              <a:avLst/>
              <a:gdLst>
                <a:gd name="connsiteX0" fmla="*/ 0 w 764381"/>
                <a:gd name="connsiteY0" fmla="*/ 157162 h 383381"/>
                <a:gd name="connsiteX1" fmla="*/ 371475 w 764381"/>
                <a:gd name="connsiteY1" fmla="*/ 383381 h 383381"/>
                <a:gd name="connsiteX2" fmla="*/ 764381 w 764381"/>
                <a:gd name="connsiteY2" fmla="*/ 230981 h 383381"/>
                <a:gd name="connsiteX3" fmla="*/ 371475 w 764381"/>
                <a:gd name="connsiteY3" fmla="*/ 0 h 383381"/>
                <a:gd name="connsiteX4" fmla="*/ 0 w 764381"/>
                <a:gd name="connsiteY4" fmla="*/ 157162 h 38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381" h="383381">
                  <a:moveTo>
                    <a:pt x="0" y="157162"/>
                  </a:moveTo>
                  <a:lnTo>
                    <a:pt x="371475" y="383381"/>
                  </a:lnTo>
                  <a:lnTo>
                    <a:pt x="764381" y="230981"/>
                  </a:lnTo>
                  <a:lnTo>
                    <a:pt x="371475" y="0"/>
                  </a:lnTo>
                  <a:lnTo>
                    <a:pt x="0" y="15716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7" name="Freeform 296"/>
            <p:cNvSpPr/>
            <p:nvPr/>
          </p:nvSpPr>
          <p:spPr>
            <a:xfrm>
              <a:off x="3328988" y="3792538"/>
              <a:ext cx="749300" cy="388937"/>
            </a:xfrm>
            <a:custGeom>
              <a:avLst/>
              <a:gdLst>
                <a:gd name="connsiteX0" fmla="*/ 0 w 750093"/>
                <a:gd name="connsiteY0" fmla="*/ 147638 h 388144"/>
                <a:gd name="connsiteX1" fmla="*/ 161925 w 750093"/>
                <a:gd name="connsiteY1" fmla="*/ 261938 h 388144"/>
                <a:gd name="connsiteX2" fmla="*/ 376237 w 750093"/>
                <a:gd name="connsiteY2" fmla="*/ 388144 h 388144"/>
                <a:gd name="connsiteX3" fmla="*/ 557212 w 750093"/>
                <a:gd name="connsiteY3" fmla="*/ 302419 h 388144"/>
                <a:gd name="connsiteX4" fmla="*/ 750093 w 750093"/>
                <a:gd name="connsiteY4" fmla="*/ 209550 h 388144"/>
                <a:gd name="connsiteX5" fmla="*/ 419100 w 750093"/>
                <a:gd name="connsiteY5" fmla="*/ 0 h 388144"/>
                <a:gd name="connsiteX6" fmla="*/ 0 w 750093"/>
                <a:gd name="connsiteY6" fmla="*/ 147638 h 38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093" h="388144">
                  <a:moveTo>
                    <a:pt x="0" y="147638"/>
                  </a:moveTo>
                  <a:lnTo>
                    <a:pt x="161925" y="261938"/>
                  </a:lnTo>
                  <a:lnTo>
                    <a:pt x="376237" y="388144"/>
                  </a:lnTo>
                  <a:lnTo>
                    <a:pt x="557212" y="302419"/>
                  </a:lnTo>
                  <a:lnTo>
                    <a:pt x="750093" y="209550"/>
                  </a:lnTo>
                  <a:lnTo>
                    <a:pt x="419100" y="0"/>
                  </a:lnTo>
                  <a:lnTo>
                    <a:pt x="0" y="14763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8" name="Freeform 287"/>
            <p:cNvSpPr/>
            <p:nvPr/>
          </p:nvSpPr>
          <p:spPr>
            <a:xfrm>
              <a:off x="4724400" y="5043488"/>
              <a:ext cx="776288" cy="433387"/>
            </a:xfrm>
            <a:custGeom>
              <a:avLst/>
              <a:gdLst>
                <a:gd name="connsiteX0" fmla="*/ 0 w 776288"/>
                <a:gd name="connsiteY0" fmla="*/ 192881 h 433387"/>
                <a:gd name="connsiteX1" fmla="*/ 364331 w 776288"/>
                <a:gd name="connsiteY1" fmla="*/ 433387 h 433387"/>
                <a:gd name="connsiteX2" fmla="*/ 776288 w 776288"/>
                <a:gd name="connsiteY2" fmla="*/ 242887 h 433387"/>
                <a:gd name="connsiteX3" fmla="*/ 447675 w 776288"/>
                <a:gd name="connsiteY3" fmla="*/ 0 h 433387"/>
                <a:gd name="connsiteX4" fmla="*/ 0 w 776288"/>
                <a:gd name="connsiteY4" fmla="*/ 192881 h 433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288" h="433387">
                  <a:moveTo>
                    <a:pt x="0" y="192881"/>
                  </a:moveTo>
                  <a:lnTo>
                    <a:pt x="364331" y="433387"/>
                  </a:lnTo>
                  <a:lnTo>
                    <a:pt x="776288" y="242887"/>
                  </a:lnTo>
                  <a:lnTo>
                    <a:pt x="447675" y="0"/>
                  </a:lnTo>
                  <a:lnTo>
                    <a:pt x="0" y="192881"/>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9" name="Freeform 288"/>
            <p:cNvSpPr/>
            <p:nvPr/>
          </p:nvSpPr>
          <p:spPr>
            <a:xfrm>
              <a:off x="5572125" y="4745038"/>
              <a:ext cx="722313" cy="379412"/>
            </a:xfrm>
            <a:custGeom>
              <a:avLst/>
              <a:gdLst>
                <a:gd name="connsiteX0" fmla="*/ 0 w 721519"/>
                <a:gd name="connsiteY0" fmla="*/ 147638 h 378619"/>
                <a:gd name="connsiteX1" fmla="*/ 295275 w 721519"/>
                <a:gd name="connsiteY1" fmla="*/ 378619 h 378619"/>
                <a:gd name="connsiteX2" fmla="*/ 721519 w 721519"/>
                <a:gd name="connsiteY2" fmla="*/ 223838 h 378619"/>
                <a:gd name="connsiteX3" fmla="*/ 383381 w 721519"/>
                <a:gd name="connsiteY3" fmla="*/ 0 h 378619"/>
                <a:gd name="connsiteX4" fmla="*/ 0 w 721519"/>
                <a:gd name="connsiteY4" fmla="*/ 147638 h 37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378619">
                  <a:moveTo>
                    <a:pt x="0" y="147638"/>
                  </a:moveTo>
                  <a:lnTo>
                    <a:pt x="295275" y="378619"/>
                  </a:lnTo>
                  <a:lnTo>
                    <a:pt x="721519" y="223838"/>
                  </a:lnTo>
                  <a:lnTo>
                    <a:pt x="383381" y="0"/>
                  </a:lnTo>
                  <a:lnTo>
                    <a:pt x="0" y="14763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0" name="Freeform 289"/>
            <p:cNvSpPr/>
            <p:nvPr/>
          </p:nvSpPr>
          <p:spPr>
            <a:xfrm>
              <a:off x="4837113" y="4665663"/>
              <a:ext cx="742950" cy="377825"/>
            </a:xfrm>
            <a:custGeom>
              <a:avLst/>
              <a:gdLst>
                <a:gd name="connsiteX0" fmla="*/ 0 w 742950"/>
                <a:gd name="connsiteY0" fmla="*/ 145256 h 378619"/>
                <a:gd name="connsiteX1" fmla="*/ 335756 w 742950"/>
                <a:gd name="connsiteY1" fmla="*/ 378619 h 378619"/>
                <a:gd name="connsiteX2" fmla="*/ 742950 w 742950"/>
                <a:gd name="connsiteY2" fmla="*/ 233362 h 378619"/>
                <a:gd name="connsiteX3" fmla="*/ 390525 w 742950"/>
                <a:gd name="connsiteY3" fmla="*/ 0 h 378619"/>
                <a:gd name="connsiteX4" fmla="*/ 0 w 742950"/>
                <a:gd name="connsiteY4" fmla="*/ 145256 h 37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378619">
                  <a:moveTo>
                    <a:pt x="0" y="145256"/>
                  </a:moveTo>
                  <a:lnTo>
                    <a:pt x="335756" y="378619"/>
                  </a:lnTo>
                  <a:lnTo>
                    <a:pt x="742950" y="233362"/>
                  </a:lnTo>
                  <a:lnTo>
                    <a:pt x="390525" y="0"/>
                  </a:lnTo>
                  <a:lnTo>
                    <a:pt x="0" y="145256"/>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1" name="Freeform 290"/>
            <p:cNvSpPr/>
            <p:nvPr/>
          </p:nvSpPr>
          <p:spPr>
            <a:xfrm>
              <a:off x="4462463" y="4068763"/>
              <a:ext cx="819150" cy="361950"/>
            </a:xfrm>
            <a:custGeom>
              <a:avLst/>
              <a:gdLst>
                <a:gd name="connsiteX0" fmla="*/ 0 w 819150"/>
                <a:gd name="connsiteY0" fmla="*/ 157163 h 361950"/>
                <a:gd name="connsiteX1" fmla="*/ 378618 w 819150"/>
                <a:gd name="connsiteY1" fmla="*/ 361950 h 361950"/>
                <a:gd name="connsiteX2" fmla="*/ 819150 w 819150"/>
                <a:gd name="connsiteY2" fmla="*/ 200025 h 361950"/>
                <a:gd name="connsiteX3" fmla="*/ 452437 w 819150"/>
                <a:gd name="connsiteY3" fmla="*/ 0 h 361950"/>
                <a:gd name="connsiteX4" fmla="*/ 0 w 819150"/>
                <a:gd name="connsiteY4" fmla="*/ 157163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361950">
                  <a:moveTo>
                    <a:pt x="0" y="157163"/>
                  </a:moveTo>
                  <a:lnTo>
                    <a:pt x="378618" y="361950"/>
                  </a:lnTo>
                  <a:lnTo>
                    <a:pt x="819150" y="200025"/>
                  </a:lnTo>
                  <a:lnTo>
                    <a:pt x="452437" y="0"/>
                  </a:lnTo>
                  <a:lnTo>
                    <a:pt x="0" y="15716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2" name="Freeform 291"/>
            <p:cNvSpPr/>
            <p:nvPr/>
          </p:nvSpPr>
          <p:spPr>
            <a:xfrm>
              <a:off x="3709988" y="4002088"/>
              <a:ext cx="755650" cy="358775"/>
            </a:xfrm>
            <a:custGeom>
              <a:avLst/>
              <a:gdLst>
                <a:gd name="connsiteX0" fmla="*/ 0 w 754856"/>
                <a:gd name="connsiteY0" fmla="*/ 176213 h 357188"/>
                <a:gd name="connsiteX1" fmla="*/ 185737 w 754856"/>
                <a:gd name="connsiteY1" fmla="*/ 285750 h 357188"/>
                <a:gd name="connsiteX2" fmla="*/ 250031 w 754856"/>
                <a:gd name="connsiteY2" fmla="*/ 316707 h 357188"/>
                <a:gd name="connsiteX3" fmla="*/ 373856 w 754856"/>
                <a:gd name="connsiteY3" fmla="*/ 357188 h 357188"/>
                <a:gd name="connsiteX4" fmla="*/ 754856 w 754856"/>
                <a:gd name="connsiteY4" fmla="*/ 221457 h 357188"/>
                <a:gd name="connsiteX5" fmla="*/ 554831 w 754856"/>
                <a:gd name="connsiteY5" fmla="*/ 126207 h 357188"/>
                <a:gd name="connsiteX6" fmla="*/ 371475 w 754856"/>
                <a:gd name="connsiteY6" fmla="*/ 0 h 357188"/>
                <a:gd name="connsiteX7" fmla="*/ 233362 w 754856"/>
                <a:gd name="connsiteY7" fmla="*/ 59532 h 357188"/>
                <a:gd name="connsiteX8" fmla="*/ 92868 w 754856"/>
                <a:gd name="connsiteY8" fmla="*/ 130969 h 357188"/>
                <a:gd name="connsiteX9" fmla="*/ 0 w 754856"/>
                <a:gd name="connsiteY9" fmla="*/ 176213 h 35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856" h="357188">
                  <a:moveTo>
                    <a:pt x="0" y="176213"/>
                  </a:moveTo>
                  <a:lnTo>
                    <a:pt x="185737" y="285750"/>
                  </a:lnTo>
                  <a:lnTo>
                    <a:pt x="250031" y="316707"/>
                  </a:lnTo>
                  <a:lnTo>
                    <a:pt x="373856" y="357188"/>
                  </a:lnTo>
                  <a:lnTo>
                    <a:pt x="754856" y="221457"/>
                  </a:lnTo>
                  <a:lnTo>
                    <a:pt x="554831" y="126207"/>
                  </a:lnTo>
                  <a:lnTo>
                    <a:pt x="371475" y="0"/>
                  </a:lnTo>
                  <a:lnTo>
                    <a:pt x="233362" y="59532"/>
                  </a:lnTo>
                  <a:lnTo>
                    <a:pt x="92868" y="130969"/>
                  </a:lnTo>
                  <a:lnTo>
                    <a:pt x="0" y="17621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2" name="Freeform 281"/>
            <p:cNvSpPr/>
            <p:nvPr/>
          </p:nvSpPr>
          <p:spPr>
            <a:xfrm>
              <a:off x="4386263" y="4808538"/>
              <a:ext cx="784225" cy="428625"/>
            </a:xfrm>
            <a:custGeom>
              <a:avLst/>
              <a:gdLst>
                <a:gd name="connsiteX0" fmla="*/ 0 w 783431"/>
                <a:gd name="connsiteY0" fmla="*/ 192881 h 428625"/>
                <a:gd name="connsiteX1" fmla="*/ 335756 w 783431"/>
                <a:gd name="connsiteY1" fmla="*/ 428625 h 428625"/>
                <a:gd name="connsiteX2" fmla="*/ 783431 w 783431"/>
                <a:gd name="connsiteY2" fmla="*/ 235744 h 428625"/>
                <a:gd name="connsiteX3" fmla="*/ 442912 w 783431"/>
                <a:gd name="connsiteY3" fmla="*/ 0 h 428625"/>
                <a:gd name="connsiteX4" fmla="*/ 0 w 783431"/>
                <a:gd name="connsiteY4" fmla="*/ 192881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431" h="428625">
                  <a:moveTo>
                    <a:pt x="0" y="192881"/>
                  </a:moveTo>
                  <a:lnTo>
                    <a:pt x="335756" y="428625"/>
                  </a:lnTo>
                  <a:lnTo>
                    <a:pt x="783431" y="235744"/>
                  </a:lnTo>
                  <a:lnTo>
                    <a:pt x="442912" y="0"/>
                  </a:lnTo>
                  <a:lnTo>
                    <a:pt x="0" y="192881"/>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3" name="Freeform 282"/>
            <p:cNvSpPr/>
            <p:nvPr/>
          </p:nvSpPr>
          <p:spPr>
            <a:xfrm>
              <a:off x="4081463" y="4229100"/>
              <a:ext cx="758825" cy="350838"/>
            </a:xfrm>
            <a:custGeom>
              <a:avLst/>
              <a:gdLst>
                <a:gd name="connsiteX0" fmla="*/ 0 w 759618"/>
                <a:gd name="connsiteY0" fmla="*/ 130969 h 350044"/>
                <a:gd name="connsiteX1" fmla="*/ 385762 w 759618"/>
                <a:gd name="connsiteY1" fmla="*/ 350044 h 350044"/>
                <a:gd name="connsiteX2" fmla="*/ 759618 w 759618"/>
                <a:gd name="connsiteY2" fmla="*/ 197644 h 350044"/>
                <a:gd name="connsiteX3" fmla="*/ 371475 w 759618"/>
                <a:gd name="connsiteY3" fmla="*/ 0 h 350044"/>
                <a:gd name="connsiteX4" fmla="*/ 0 w 759618"/>
                <a:gd name="connsiteY4" fmla="*/ 130969 h 3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18" h="350044">
                  <a:moveTo>
                    <a:pt x="0" y="130969"/>
                  </a:moveTo>
                  <a:lnTo>
                    <a:pt x="385762" y="350044"/>
                  </a:lnTo>
                  <a:lnTo>
                    <a:pt x="759618" y="197644"/>
                  </a:lnTo>
                  <a:lnTo>
                    <a:pt x="371475" y="0"/>
                  </a:lnTo>
                  <a:lnTo>
                    <a:pt x="0" y="13096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4" name="Freeform 283"/>
            <p:cNvSpPr/>
            <p:nvPr/>
          </p:nvSpPr>
          <p:spPr>
            <a:xfrm>
              <a:off x="4830763" y="4271963"/>
              <a:ext cx="788987" cy="390525"/>
            </a:xfrm>
            <a:custGeom>
              <a:avLst/>
              <a:gdLst>
                <a:gd name="connsiteX0" fmla="*/ 0 w 788194"/>
                <a:gd name="connsiteY0" fmla="*/ 150018 h 390525"/>
                <a:gd name="connsiteX1" fmla="*/ 447675 w 788194"/>
                <a:gd name="connsiteY1" fmla="*/ 0 h 390525"/>
                <a:gd name="connsiteX2" fmla="*/ 788194 w 788194"/>
                <a:gd name="connsiteY2" fmla="*/ 240506 h 390525"/>
                <a:gd name="connsiteX3" fmla="*/ 388144 w 788194"/>
                <a:gd name="connsiteY3" fmla="*/ 390525 h 390525"/>
                <a:gd name="connsiteX4" fmla="*/ 0 w 788194"/>
                <a:gd name="connsiteY4" fmla="*/ 150018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4" h="390525">
                  <a:moveTo>
                    <a:pt x="0" y="150018"/>
                  </a:moveTo>
                  <a:lnTo>
                    <a:pt x="447675" y="0"/>
                  </a:lnTo>
                  <a:lnTo>
                    <a:pt x="788194" y="240506"/>
                  </a:lnTo>
                  <a:lnTo>
                    <a:pt x="388144" y="390525"/>
                  </a:lnTo>
                  <a:lnTo>
                    <a:pt x="0" y="150018"/>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5" name="Freeform 284"/>
            <p:cNvSpPr/>
            <p:nvPr/>
          </p:nvSpPr>
          <p:spPr>
            <a:xfrm>
              <a:off x="5221288" y="4513263"/>
              <a:ext cx="736600" cy="382587"/>
            </a:xfrm>
            <a:custGeom>
              <a:avLst/>
              <a:gdLst>
                <a:gd name="connsiteX0" fmla="*/ 340519 w 735807"/>
                <a:gd name="connsiteY0" fmla="*/ 383381 h 383381"/>
                <a:gd name="connsiteX1" fmla="*/ 735807 w 735807"/>
                <a:gd name="connsiteY1" fmla="*/ 235744 h 383381"/>
                <a:gd name="connsiteX2" fmla="*/ 392907 w 735807"/>
                <a:gd name="connsiteY2" fmla="*/ 0 h 383381"/>
                <a:gd name="connsiteX3" fmla="*/ 0 w 735807"/>
                <a:gd name="connsiteY3" fmla="*/ 147637 h 383381"/>
                <a:gd name="connsiteX4" fmla="*/ 340519 w 735807"/>
                <a:gd name="connsiteY4" fmla="*/ 383381 h 38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807" h="383381">
                  <a:moveTo>
                    <a:pt x="340519" y="383381"/>
                  </a:moveTo>
                  <a:lnTo>
                    <a:pt x="735807" y="235744"/>
                  </a:lnTo>
                  <a:lnTo>
                    <a:pt x="392907" y="0"/>
                  </a:lnTo>
                  <a:lnTo>
                    <a:pt x="0" y="147637"/>
                  </a:lnTo>
                  <a:lnTo>
                    <a:pt x="340519" y="383381"/>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6" name="Freeform 285"/>
            <p:cNvSpPr/>
            <p:nvPr/>
          </p:nvSpPr>
          <p:spPr>
            <a:xfrm>
              <a:off x="5164138" y="4895850"/>
              <a:ext cx="711200" cy="385763"/>
            </a:xfrm>
            <a:custGeom>
              <a:avLst/>
              <a:gdLst>
                <a:gd name="connsiteX0" fmla="*/ 0 w 709613"/>
                <a:gd name="connsiteY0" fmla="*/ 147638 h 385763"/>
                <a:gd name="connsiteX1" fmla="*/ 411957 w 709613"/>
                <a:gd name="connsiteY1" fmla="*/ 0 h 385763"/>
                <a:gd name="connsiteX2" fmla="*/ 709613 w 709613"/>
                <a:gd name="connsiteY2" fmla="*/ 228600 h 385763"/>
                <a:gd name="connsiteX3" fmla="*/ 330994 w 709613"/>
                <a:gd name="connsiteY3" fmla="*/ 385763 h 385763"/>
                <a:gd name="connsiteX4" fmla="*/ 0 w 709613"/>
                <a:gd name="connsiteY4" fmla="*/ 147638 h 38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3" h="385763">
                  <a:moveTo>
                    <a:pt x="0" y="147638"/>
                  </a:moveTo>
                  <a:lnTo>
                    <a:pt x="411957" y="0"/>
                  </a:lnTo>
                  <a:lnTo>
                    <a:pt x="709613" y="228600"/>
                  </a:lnTo>
                  <a:lnTo>
                    <a:pt x="330994" y="385763"/>
                  </a:lnTo>
                  <a:lnTo>
                    <a:pt x="0" y="14763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7" name="Freeform 286"/>
            <p:cNvSpPr/>
            <p:nvPr/>
          </p:nvSpPr>
          <p:spPr>
            <a:xfrm>
              <a:off x="4078288" y="3859213"/>
              <a:ext cx="841375" cy="369887"/>
            </a:xfrm>
            <a:custGeom>
              <a:avLst/>
              <a:gdLst>
                <a:gd name="connsiteX0" fmla="*/ 0 w 840582"/>
                <a:gd name="connsiteY0" fmla="*/ 142875 h 369094"/>
                <a:gd name="connsiteX1" fmla="*/ 373857 w 840582"/>
                <a:gd name="connsiteY1" fmla="*/ 369094 h 369094"/>
                <a:gd name="connsiteX2" fmla="*/ 840582 w 840582"/>
                <a:gd name="connsiteY2" fmla="*/ 207169 h 369094"/>
                <a:gd name="connsiteX3" fmla="*/ 476250 w 840582"/>
                <a:gd name="connsiteY3" fmla="*/ 0 h 369094"/>
                <a:gd name="connsiteX4" fmla="*/ 0 w 840582"/>
                <a:gd name="connsiteY4" fmla="*/ 142875 h 36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82" h="369094">
                  <a:moveTo>
                    <a:pt x="0" y="142875"/>
                  </a:moveTo>
                  <a:lnTo>
                    <a:pt x="373857" y="369094"/>
                  </a:lnTo>
                  <a:lnTo>
                    <a:pt x="840582" y="207169"/>
                  </a:lnTo>
                  <a:lnTo>
                    <a:pt x="476250" y="0"/>
                  </a:lnTo>
                  <a:lnTo>
                    <a:pt x="0" y="142875"/>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8" name="Freeform 277"/>
            <p:cNvSpPr/>
            <p:nvPr/>
          </p:nvSpPr>
          <p:spPr>
            <a:xfrm>
              <a:off x="3629025" y="4360863"/>
              <a:ext cx="839788" cy="387350"/>
            </a:xfrm>
            <a:custGeom>
              <a:avLst/>
              <a:gdLst>
                <a:gd name="connsiteX0" fmla="*/ 0 w 840581"/>
                <a:gd name="connsiteY0" fmla="*/ 183356 h 388144"/>
                <a:gd name="connsiteX1" fmla="*/ 397669 w 840581"/>
                <a:gd name="connsiteY1" fmla="*/ 388144 h 388144"/>
                <a:gd name="connsiteX2" fmla="*/ 840581 w 840581"/>
                <a:gd name="connsiteY2" fmla="*/ 221456 h 388144"/>
                <a:gd name="connsiteX3" fmla="*/ 450056 w 840581"/>
                <a:gd name="connsiteY3" fmla="*/ 0 h 388144"/>
                <a:gd name="connsiteX4" fmla="*/ 0 w 840581"/>
                <a:gd name="connsiteY4" fmla="*/ 183356 h 3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81" h="388144">
                  <a:moveTo>
                    <a:pt x="0" y="183356"/>
                  </a:moveTo>
                  <a:lnTo>
                    <a:pt x="397669" y="388144"/>
                  </a:lnTo>
                  <a:lnTo>
                    <a:pt x="840581" y="221456"/>
                  </a:lnTo>
                  <a:lnTo>
                    <a:pt x="450056" y="0"/>
                  </a:lnTo>
                  <a:lnTo>
                    <a:pt x="0" y="18335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9" name="Freeform 278"/>
            <p:cNvSpPr/>
            <p:nvPr/>
          </p:nvSpPr>
          <p:spPr>
            <a:xfrm>
              <a:off x="3316288" y="4181475"/>
              <a:ext cx="757237" cy="363538"/>
            </a:xfrm>
            <a:custGeom>
              <a:avLst/>
              <a:gdLst>
                <a:gd name="connsiteX0" fmla="*/ 0 w 757238"/>
                <a:gd name="connsiteY0" fmla="*/ 121444 h 364331"/>
                <a:gd name="connsiteX1" fmla="*/ 311944 w 757238"/>
                <a:gd name="connsiteY1" fmla="*/ 364331 h 364331"/>
                <a:gd name="connsiteX2" fmla="*/ 757238 w 757238"/>
                <a:gd name="connsiteY2" fmla="*/ 183356 h 364331"/>
                <a:gd name="connsiteX3" fmla="*/ 619125 w 757238"/>
                <a:gd name="connsiteY3" fmla="*/ 133350 h 364331"/>
                <a:gd name="connsiteX4" fmla="*/ 395288 w 757238"/>
                <a:gd name="connsiteY4" fmla="*/ 0 h 364331"/>
                <a:gd name="connsiteX5" fmla="*/ 0 w 757238"/>
                <a:gd name="connsiteY5" fmla="*/ 121444 h 3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238" h="364331">
                  <a:moveTo>
                    <a:pt x="0" y="121444"/>
                  </a:moveTo>
                  <a:lnTo>
                    <a:pt x="311944" y="364331"/>
                  </a:lnTo>
                  <a:lnTo>
                    <a:pt x="757238" y="183356"/>
                  </a:lnTo>
                  <a:lnTo>
                    <a:pt x="619125" y="133350"/>
                  </a:lnTo>
                  <a:lnTo>
                    <a:pt x="395288" y="0"/>
                  </a:lnTo>
                  <a:lnTo>
                    <a:pt x="0" y="121444"/>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0" name="Freeform 279"/>
            <p:cNvSpPr/>
            <p:nvPr/>
          </p:nvSpPr>
          <p:spPr>
            <a:xfrm>
              <a:off x="4025900" y="4576763"/>
              <a:ext cx="804863" cy="419100"/>
            </a:xfrm>
            <a:custGeom>
              <a:avLst/>
              <a:gdLst>
                <a:gd name="connsiteX0" fmla="*/ 0 w 804862"/>
                <a:gd name="connsiteY0" fmla="*/ 171450 h 419100"/>
                <a:gd name="connsiteX1" fmla="*/ 354806 w 804862"/>
                <a:gd name="connsiteY1" fmla="*/ 419100 h 419100"/>
                <a:gd name="connsiteX2" fmla="*/ 804862 w 804862"/>
                <a:gd name="connsiteY2" fmla="*/ 228600 h 419100"/>
                <a:gd name="connsiteX3" fmla="*/ 431006 w 804862"/>
                <a:gd name="connsiteY3" fmla="*/ 0 h 419100"/>
                <a:gd name="connsiteX4" fmla="*/ 0 w 804862"/>
                <a:gd name="connsiteY4" fmla="*/ 17145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862" h="419100">
                  <a:moveTo>
                    <a:pt x="0" y="171450"/>
                  </a:moveTo>
                  <a:lnTo>
                    <a:pt x="354806" y="419100"/>
                  </a:lnTo>
                  <a:lnTo>
                    <a:pt x="804862" y="228600"/>
                  </a:lnTo>
                  <a:lnTo>
                    <a:pt x="431006" y="0"/>
                  </a:lnTo>
                  <a:lnTo>
                    <a:pt x="0" y="1714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1688" name="Group 263"/>
            <p:cNvGrpSpPr>
              <a:grpSpLocks/>
            </p:cNvGrpSpPr>
            <p:nvPr/>
          </p:nvGrpSpPr>
          <p:grpSpPr bwMode="auto">
            <a:xfrm>
              <a:off x="2257425" y="3276600"/>
              <a:ext cx="4038600" cy="2200275"/>
              <a:chOff x="2257425" y="2619375"/>
              <a:chExt cx="4038600" cy="2200275"/>
            </a:xfrm>
          </p:grpSpPr>
          <p:sp>
            <p:nvSpPr>
              <p:cNvPr id="265" name="Freeform 264"/>
              <p:cNvSpPr/>
              <p:nvPr/>
            </p:nvSpPr>
            <p:spPr>
              <a:xfrm>
                <a:off x="2686050" y="2876550"/>
                <a:ext cx="2819400" cy="1752600"/>
              </a:xfrm>
              <a:custGeom>
                <a:avLst/>
                <a:gdLst>
                  <a:gd name="connsiteX0" fmla="*/ 0 w 2705100"/>
                  <a:gd name="connsiteY0" fmla="*/ 0 h 1685925"/>
                  <a:gd name="connsiteX1" fmla="*/ 533400 w 2705100"/>
                  <a:gd name="connsiteY1" fmla="*/ 333375 h 1685925"/>
                  <a:gd name="connsiteX2" fmla="*/ 714375 w 2705100"/>
                  <a:gd name="connsiteY2" fmla="*/ 466725 h 1685925"/>
                  <a:gd name="connsiteX3" fmla="*/ 1009650 w 2705100"/>
                  <a:gd name="connsiteY3" fmla="*/ 638175 h 1685925"/>
                  <a:gd name="connsiteX4" fmla="*/ 1209675 w 2705100"/>
                  <a:gd name="connsiteY4" fmla="*/ 752475 h 1685925"/>
                  <a:gd name="connsiteX5" fmla="*/ 1400175 w 2705100"/>
                  <a:gd name="connsiteY5" fmla="*/ 828675 h 1685925"/>
                  <a:gd name="connsiteX6" fmla="*/ 1895475 w 2705100"/>
                  <a:gd name="connsiteY6" fmla="*/ 1123950 h 1685925"/>
                  <a:gd name="connsiteX7" fmla="*/ 2257425 w 2705100"/>
                  <a:gd name="connsiteY7" fmla="*/ 1362075 h 1685925"/>
                  <a:gd name="connsiteX8" fmla="*/ 2705100 w 2705100"/>
                  <a:gd name="connsiteY8" fmla="*/ 1685925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100" h="1685925">
                    <a:moveTo>
                      <a:pt x="0" y="0"/>
                    </a:moveTo>
                    <a:lnTo>
                      <a:pt x="533400" y="333375"/>
                    </a:lnTo>
                    <a:cubicBezTo>
                      <a:pt x="652462" y="411162"/>
                      <a:pt x="635000" y="415925"/>
                      <a:pt x="714375" y="466725"/>
                    </a:cubicBezTo>
                    <a:cubicBezTo>
                      <a:pt x="793750" y="517525"/>
                      <a:pt x="1009650" y="638175"/>
                      <a:pt x="1009650" y="638175"/>
                    </a:cubicBezTo>
                    <a:cubicBezTo>
                      <a:pt x="1092200" y="685800"/>
                      <a:pt x="1144588" y="720725"/>
                      <a:pt x="1209675" y="752475"/>
                    </a:cubicBezTo>
                    <a:cubicBezTo>
                      <a:pt x="1274762" y="784225"/>
                      <a:pt x="1285875" y="766763"/>
                      <a:pt x="1400175" y="828675"/>
                    </a:cubicBezTo>
                    <a:cubicBezTo>
                      <a:pt x="1514475" y="890587"/>
                      <a:pt x="1752600" y="1035050"/>
                      <a:pt x="1895475" y="1123950"/>
                    </a:cubicBezTo>
                    <a:cubicBezTo>
                      <a:pt x="2038350" y="1212850"/>
                      <a:pt x="2122488" y="1268413"/>
                      <a:pt x="2257425" y="1362075"/>
                    </a:cubicBezTo>
                    <a:cubicBezTo>
                      <a:pt x="2392362" y="1455737"/>
                      <a:pt x="2548731" y="1570831"/>
                      <a:pt x="2705100" y="168592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6" name="Freeform 265"/>
              <p:cNvSpPr/>
              <p:nvPr/>
            </p:nvSpPr>
            <p:spPr>
              <a:xfrm>
                <a:off x="3095625" y="2733675"/>
                <a:ext cx="2771775" cy="1733550"/>
              </a:xfrm>
              <a:custGeom>
                <a:avLst/>
                <a:gdLst>
                  <a:gd name="connsiteX0" fmla="*/ 0 w 2638425"/>
                  <a:gd name="connsiteY0" fmla="*/ 0 h 1638300"/>
                  <a:gd name="connsiteX1" fmla="*/ 428625 w 2638425"/>
                  <a:gd name="connsiteY1" fmla="*/ 257175 h 1638300"/>
                  <a:gd name="connsiteX2" fmla="*/ 771525 w 2638425"/>
                  <a:gd name="connsiteY2" fmla="*/ 476250 h 1638300"/>
                  <a:gd name="connsiteX3" fmla="*/ 1152525 w 2638425"/>
                  <a:gd name="connsiteY3" fmla="*/ 714375 h 1638300"/>
                  <a:gd name="connsiteX4" fmla="*/ 1504950 w 2638425"/>
                  <a:gd name="connsiteY4" fmla="*/ 895350 h 1638300"/>
                  <a:gd name="connsiteX5" fmla="*/ 1866900 w 2638425"/>
                  <a:gd name="connsiteY5" fmla="*/ 1104900 h 1638300"/>
                  <a:gd name="connsiteX6" fmla="*/ 2266950 w 2638425"/>
                  <a:gd name="connsiteY6" fmla="*/ 1362075 h 1638300"/>
                  <a:gd name="connsiteX7" fmla="*/ 2638425 w 2638425"/>
                  <a:gd name="connsiteY7"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8425" h="1638300">
                    <a:moveTo>
                      <a:pt x="0" y="0"/>
                    </a:moveTo>
                    <a:lnTo>
                      <a:pt x="428625" y="257175"/>
                    </a:lnTo>
                    <a:cubicBezTo>
                      <a:pt x="557213" y="336550"/>
                      <a:pt x="771525" y="476250"/>
                      <a:pt x="771525" y="476250"/>
                    </a:cubicBezTo>
                    <a:cubicBezTo>
                      <a:pt x="892175" y="552450"/>
                      <a:pt x="1030288" y="644525"/>
                      <a:pt x="1152525" y="714375"/>
                    </a:cubicBezTo>
                    <a:cubicBezTo>
                      <a:pt x="1274762" y="784225"/>
                      <a:pt x="1385888" y="830263"/>
                      <a:pt x="1504950" y="895350"/>
                    </a:cubicBezTo>
                    <a:cubicBezTo>
                      <a:pt x="1624012" y="960437"/>
                      <a:pt x="1739900" y="1027113"/>
                      <a:pt x="1866900" y="1104900"/>
                    </a:cubicBezTo>
                    <a:cubicBezTo>
                      <a:pt x="1993900" y="1182688"/>
                      <a:pt x="2138363" y="1273175"/>
                      <a:pt x="2266950" y="1362075"/>
                    </a:cubicBezTo>
                    <a:cubicBezTo>
                      <a:pt x="2395537" y="1450975"/>
                      <a:pt x="2516981" y="1544637"/>
                      <a:pt x="2638425" y="16383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7" name="Freeform 266"/>
              <p:cNvSpPr/>
              <p:nvPr/>
            </p:nvSpPr>
            <p:spPr>
              <a:xfrm>
                <a:off x="3543300" y="2619375"/>
                <a:ext cx="2752725" cy="1695450"/>
              </a:xfrm>
              <a:custGeom>
                <a:avLst/>
                <a:gdLst>
                  <a:gd name="connsiteX0" fmla="*/ 0 w 2600325"/>
                  <a:gd name="connsiteY0" fmla="*/ 0 h 1609725"/>
                  <a:gd name="connsiteX1" fmla="*/ 400050 w 2600325"/>
                  <a:gd name="connsiteY1" fmla="*/ 238125 h 1609725"/>
                  <a:gd name="connsiteX2" fmla="*/ 609600 w 2600325"/>
                  <a:gd name="connsiteY2" fmla="*/ 371475 h 1609725"/>
                  <a:gd name="connsiteX3" fmla="*/ 771525 w 2600325"/>
                  <a:gd name="connsiteY3" fmla="*/ 428625 h 1609725"/>
                  <a:gd name="connsiteX4" fmla="*/ 1047750 w 2600325"/>
                  <a:gd name="connsiteY4" fmla="*/ 609600 h 1609725"/>
                  <a:gd name="connsiteX5" fmla="*/ 1333500 w 2600325"/>
                  <a:gd name="connsiteY5" fmla="*/ 771525 h 1609725"/>
                  <a:gd name="connsiteX6" fmla="*/ 1590675 w 2600325"/>
                  <a:gd name="connsiteY6" fmla="*/ 914400 h 1609725"/>
                  <a:gd name="connsiteX7" fmla="*/ 1828800 w 2600325"/>
                  <a:gd name="connsiteY7" fmla="*/ 1085850 h 1609725"/>
                  <a:gd name="connsiteX8" fmla="*/ 2600325 w 2600325"/>
                  <a:gd name="connsiteY8" fmla="*/ 1609725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325" h="1609725">
                    <a:moveTo>
                      <a:pt x="0" y="0"/>
                    </a:moveTo>
                    <a:lnTo>
                      <a:pt x="400050" y="238125"/>
                    </a:lnTo>
                    <a:cubicBezTo>
                      <a:pt x="501650" y="300038"/>
                      <a:pt x="547687" y="339725"/>
                      <a:pt x="609600" y="371475"/>
                    </a:cubicBezTo>
                    <a:cubicBezTo>
                      <a:pt x="671513" y="403225"/>
                      <a:pt x="698500" y="388938"/>
                      <a:pt x="771525" y="428625"/>
                    </a:cubicBezTo>
                    <a:cubicBezTo>
                      <a:pt x="844550" y="468313"/>
                      <a:pt x="954088" y="552450"/>
                      <a:pt x="1047750" y="609600"/>
                    </a:cubicBezTo>
                    <a:cubicBezTo>
                      <a:pt x="1141413" y="666750"/>
                      <a:pt x="1333500" y="771525"/>
                      <a:pt x="1333500" y="771525"/>
                    </a:cubicBezTo>
                    <a:cubicBezTo>
                      <a:pt x="1423987" y="822325"/>
                      <a:pt x="1508125" y="862013"/>
                      <a:pt x="1590675" y="914400"/>
                    </a:cubicBezTo>
                    <a:cubicBezTo>
                      <a:pt x="1673225" y="966787"/>
                      <a:pt x="1828800" y="1085850"/>
                      <a:pt x="1828800" y="1085850"/>
                    </a:cubicBezTo>
                    <a:lnTo>
                      <a:pt x="2600325" y="1609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8" name="Freeform 267"/>
              <p:cNvSpPr/>
              <p:nvPr/>
            </p:nvSpPr>
            <p:spPr>
              <a:xfrm>
                <a:off x="2266950" y="3095625"/>
                <a:ext cx="2809875" cy="1714500"/>
              </a:xfrm>
              <a:custGeom>
                <a:avLst/>
                <a:gdLst>
                  <a:gd name="connsiteX0" fmla="*/ 0 w 2657475"/>
                  <a:gd name="connsiteY0" fmla="*/ 0 h 1676400"/>
                  <a:gd name="connsiteX1" fmla="*/ 447675 w 2657475"/>
                  <a:gd name="connsiteY1" fmla="*/ 247650 h 1676400"/>
                  <a:gd name="connsiteX2" fmla="*/ 695325 w 2657475"/>
                  <a:gd name="connsiteY2" fmla="*/ 400050 h 1676400"/>
                  <a:gd name="connsiteX3" fmla="*/ 942975 w 2657475"/>
                  <a:gd name="connsiteY3" fmla="*/ 504825 h 1676400"/>
                  <a:gd name="connsiteX4" fmla="*/ 1257300 w 2657475"/>
                  <a:gd name="connsiteY4" fmla="*/ 752475 h 1676400"/>
                  <a:gd name="connsiteX5" fmla="*/ 1533525 w 2657475"/>
                  <a:gd name="connsiteY5" fmla="*/ 895350 h 1676400"/>
                  <a:gd name="connsiteX6" fmla="*/ 1819275 w 2657475"/>
                  <a:gd name="connsiteY6" fmla="*/ 1076325 h 1676400"/>
                  <a:gd name="connsiteX7" fmla="*/ 2209800 w 2657475"/>
                  <a:gd name="connsiteY7" fmla="*/ 1371600 h 1676400"/>
                  <a:gd name="connsiteX8" fmla="*/ 2657475 w 2657475"/>
                  <a:gd name="connsiteY8" fmla="*/ 16764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5" h="1676400">
                    <a:moveTo>
                      <a:pt x="0" y="0"/>
                    </a:moveTo>
                    <a:lnTo>
                      <a:pt x="447675" y="247650"/>
                    </a:lnTo>
                    <a:cubicBezTo>
                      <a:pt x="563562" y="314325"/>
                      <a:pt x="612775" y="357188"/>
                      <a:pt x="695325" y="400050"/>
                    </a:cubicBezTo>
                    <a:cubicBezTo>
                      <a:pt x="777875" y="442912"/>
                      <a:pt x="849313" y="446088"/>
                      <a:pt x="942975" y="504825"/>
                    </a:cubicBezTo>
                    <a:cubicBezTo>
                      <a:pt x="1036637" y="563562"/>
                      <a:pt x="1158875" y="687388"/>
                      <a:pt x="1257300" y="752475"/>
                    </a:cubicBezTo>
                    <a:cubicBezTo>
                      <a:pt x="1355725" y="817562"/>
                      <a:pt x="1439863" y="841375"/>
                      <a:pt x="1533525" y="895350"/>
                    </a:cubicBezTo>
                    <a:cubicBezTo>
                      <a:pt x="1627187" y="949325"/>
                      <a:pt x="1706563" y="996950"/>
                      <a:pt x="1819275" y="1076325"/>
                    </a:cubicBezTo>
                    <a:cubicBezTo>
                      <a:pt x="1931988" y="1155700"/>
                      <a:pt x="2070100" y="1271588"/>
                      <a:pt x="2209800" y="1371600"/>
                    </a:cubicBezTo>
                    <a:cubicBezTo>
                      <a:pt x="2349500" y="1471612"/>
                      <a:pt x="2503487" y="1574006"/>
                      <a:pt x="2657475" y="1676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9" name="Freeform 268"/>
              <p:cNvSpPr/>
              <p:nvPr/>
            </p:nvSpPr>
            <p:spPr>
              <a:xfrm>
                <a:off x="3609975" y="3409950"/>
                <a:ext cx="1314450" cy="476250"/>
              </a:xfrm>
              <a:custGeom>
                <a:avLst/>
                <a:gdLst>
                  <a:gd name="connsiteX0" fmla="*/ 0 w 1314450"/>
                  <a:gd name="connsiteY0" fmla="*/ 476250 h 476250"/>
                  <a:gd name="connsiteX1" fmla="*/ 485775 w 1314450"/>
                  <a:gd name="connsiteY1" fmla="*/ 285750 h 476250"/>
                  <a:gd name="connsiteX2" fmla="*/ 1314450 w 1314450"/>
                  <a:gd name="connsiteY2" fmla="*/ 0 h 476250"/>
                </a:gdLst>
                <a:ahLst/>
                <a:cxnLst>
                  <a:cxn ang="0">
                    <a:pos x="connsiteX0" y="connsiteY0"/>
                  </a:cxn>
                  <a:cxn ang="0">
                    <a:pos x="connsiteX1" y="connsiteY1"/>
                  </a:cxn>
                  <a:cxn ang="0">
                    <a:pos x="connsiteX2" y="connsiteY2"/>
                  </a:cxn>
                </a:cxnLst>
                <a:rect l="l" t="t" r="r" b="b"/>
                <a:pathLst>
                  <a:path w="1314450" h="476250">
                    <a:moveTo>
                      <a:pt x="0" y="476250"/>
                    </a:moveTo>
                    <a:cubicBezTo>
                      <a:pt x="133350" y="420687"/>
                      <a:pt x="266700" y="365125"/>
                      <a:pt x="485775" y="285750"/>
                    </a:cubicBezTo>
                    <a:cubicBezTo>
                      <a:pt x="704850" y="206375"/>
                      <a:pt x="1009650" y="103187"/>
                      <a:pt x="13144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0" name="Freeform 269"/>
              <p:cNvSpPr/>
              <p:nvPr/>
            </p:nvSpPr>
            <p:spPr>
              <a:xfrm>
                <a:off x="4010025" y="3619500"/>
                <a:ext cx="1257300" cy="476250"/>
              </a:xfrm>
              <a:custGeom>
                <a:avLst/>
                <a:gdLst>
                  <a:gd name="connsiteX0" fmla="*/ 0 w 1257300"/>
                  <a:gd name="connsiteY0" fmla="*/ 476250 h 476250"/>
                  <a:gd name="connsiteX1" fmla="*/ 476250 w 1257300"/>
                  <a:gd name="connsiteY1" fmla="*/ 295275 h 476250"/>
                  <a:gd name="connsiteX2" fmla="*/ 847725 w 1257300"/>
                  <a:gd name="connsiteY2" fmla="*/ 142875 h 476250"/>
                  <a:gd name="connsiteX3" fmla="*/ 1257300 w 1257300"/>
                  <a:gd name="connsiteY3" fmla="*/ 0 h 476250"/>
                </a:gdLst>
                <a:ahLst/>
                <a:cxnLst>
                  <a:cxn ang="0">
                    <a:pos x="connsiteX0" y="connsiteY0"/>
                  </a:cxn>
                  <a:cxn ang="0">
                    <a:pos x="connsiteX1" y="connsiteY1"/>
                  </a:cxn>
                  <a:cxn ang="0">
                    <a:pos x="connsiteX2" y="connsiteY2"/>
                  </a:cxn>
                  <a:cxn ang="0">
                    <a:pos x="connsiteX3" y="connsiteY3"/>
                  </a:cxn>
                </a:cxnLst>
                <a:rect l="l" t="t" r="r" b="b"/>
                <a:pathLst>
                  <a:path w="1257300" h="476250">
                    <a:moveTo>
                      <a:pt x="0" y="476250"/>
                    </a:moveTo>
                    <a:lnTo>
                      <a:pt x="476250" y="295275"/>
                    </a:lnTo>
                    <a:cubicBezTo>
                      <a:pt x="617537" y="239713"/>
                      <a:pt x="717550" y="192087"/>
                      <a:pt x="847725" y="142875"/>
                    </a:cubicBezTo>
                    <a:cubicBezTo>
                      <a:pt x="977900" y="93663"/>
                      <a:pt x="1117600" y="46831"/>
                      <a:pt x="12573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1" name="Freeform 270"/>
              <p:cNvSpPr/>
              <p:nvPr/>
            </p:nvSpPr>
            <p:spPr>
              <a:xfrm>
                <a:off x="4371975" y="3857625"/>
                <a:ext cx="1247775" cy="485775"/>
              </a:xfrm>
              <a:custGeom>
                <a:avLst/>
                <a:gdLst>
                  <a:gd name="connsiteX0" fmla="*/ 0 w 1209675"/>
                  <a:gd name="connsiteY0" fmla="*/ 485775 h 485775"/>
                  <a:gd name="connsiteX1" fmla="*/ 419100 w 1209675"/>
                  <a:gd name="connsiteY1" fmla="*/ 304800 h 485775"/>
                  <a:gd name="connsiteX2" fmla="*/ 1209675 w 1209675"/>
                  <a:gd name="connsiteY2" fmla="*/ 0 h 485775"/>
                </a:gdLst>
                <a:ahLst/>
                <a:cxnLst>
                  <a:cxn ang="0">
                    <a:pos x="connsiteX0" y="connsiteY0"/>
                  </a:cxn>
                  <a:cxn ang="0">
                    <a:pos x="connsiteX1" y="connsiteY1"/>
                  </a:cxn>
                  <a:cxn ang="0">
                    <a:pos x="connsiteX2" y="connsiteY2"/>
                  </a:cxn>
                </a:cxnLst>
                <a:rect l="l" t="t" r="r" b="b"/>
                <a:pathLst>
                  <a:path w="1209675" h="485775">
                    <a:moveTo>
                      <a:pt x="0" y="485775"/>
                    </a:moveTo>
                    <a:cubicBezTo>
                      <a:pt x="108744" y="435768"/>
                      <a:pt x="217488" y="385762"/>
                      <a:pt x="419100" y="304800"/>
                    </a:cubicBezTo>
                    <a:cubicBezTo>
                      <a:pt x="620713" y="223837"/>
                      <a:pt x="915194" y="111918"/>
                      <a:pt x="12096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2" name="Freeform 271"/>
              <p:cNvSpPr/>
              <p:nvPr/>
            </p:nvSpPr>
            <p:spPr>
              <a:xfrm>
                <a:off x="4705350" y="4086225"/>
                <a:ext cx="1257300" cy="495300"/>
              </a:xfrm>
              <a:custGeom>
                <a:avLst/>
                <a:gdLst>
                  <a:gd name="connsiteX0" fmla="*/ 0 w 1257300"/>
                  <a:gd name="connsiteY0" fmla="*/ 495300 h 495300"/>
                  <a:gd name="connsiteX1" fmla="*/ 476250 w 1257300"/>
                  <a:gd name="connsiteY1" fmla="*/ 295275 h 495300"/>
                  <a:gd name="connsiteX2" fmla="*/ 895350 w 1257300"/>
                  <a:gd name="connsiteY2" fmla="*/ 142875 h 495300"/>
                  <a:gd name="connsiteX3" fmla="*/ 1257300 w 1257300"/>
                  <a:gd name="connsiteY3" fmla="*/ 0 h 495300"/>
                </a:gdLst>
                <a:ahLst/>
                <a:cxnLst>
                  <a:cxn ang="0">
                    <a:pos x="connsiteX0" y="connsiteY0"/>
                  </a:cxn>
                  <a:cxn ang="0">
                    <a:pos x="connsiteX1" y="connsiteY1"/>
                  </a:cxn>
                  <a:cxn ang="0">
                    <a:pos x="connsiteX2" y="connsiteY2"/>
                  </a:cxn>
                  <a:cxn ang="0">
                    <a:pos x="connsiteX3" y="connsiteY3"/>
                  </a:cxn>
                </a:cxnLst>
                <a:rect l="l" t="t" r="r" b="b"/>
                <a:pathLst>
                  <a:path w="1257300" h="495300">
                    <a:moveTo>
                      <a:pt x="0" y="495300"/>
                    </a:moveTo>
                    <a:cubicBezTo>
                      <a:pt x="163512" y="424656"/>
                      <a:pt x="327025" y="354012"/>
                      <a:pt x="476250" y="295275"/>
                    </a:cubicBezTo>
                    <a:cubicBezTo>
                      <a:pt x="625475" y="236538"/>
                      <a:pt x="765175" y="192087"/>
                      <a:pt x="895350" y="142875"/>
                    </a:cubicBezTo>
                    <a:cubicBezTo>
                      <a:pt x="1025525" y="93663"/>
                      <a:pt x="1141412" y="46831"/>
                      <a:pt x="12573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3" name="Freeform 272"/>
              <p:cNvSpPr/>
              <p:nvPr/>
            </p:nvSpPr>
            <p:spPr>
              <a:xfrm>
                <a:off x="5076825" y="4314825"/>
                <a:ext cx="1219200" cy="504825"/>
              </a:xfrm>
              <a:custGeom>
                <a:avLst/>
                <a:gdLst>
                  <a:gd name="connsiteX0" fmla="*/ 0 w 1209675"/>
                  <a:gd name="connsiteY0" fmla="*/ 495300 h 495300"/>
                  <a:gd name="connsiteX1" fmla="*/ 666750 w 1209675"/>
                  <a:gd name="connsiteY1" fmla="*/ 200025 h 495300"/>
                  <a:gd name="connsiteX2" fmla="*/ 1209675 w 1209675"/>
                  <a:gd name="connsiteY2" fmla="*/ 0 h 495300"/>
                </a:gdLst>
                <a:ahLst/>
                <a:cxnLst>
                  <a:cxn ang="0">
                    <a:pos x="connsiteX0" y="connsiteY0"/>
                  </a:cxn>
                  <a:cxn ang="0">
                    <a:pos x="connsiteX1" y="connsiteY1"/>
                  </a:cxn>
                  <a:cxn ang="0">
                    <a:pos x="connsiteX2" y="connsiteY2"/>
                  </a:cxn>
                </a:cxnLst>
                <a:rect l="l" t="t" r="r" b="b"/>
                <a:pathLst>
                  <a:path w="1209675" h="495300">
                    <a:moveTo>
                      <a:pt x="0" y="495300"/>
                    </a:moveTo>
                    <a:cubicBezTo>
                      <a:pt x="232569" y="388937"/>
                      <a:pt x="465138" y="282575"/>
                      <a:pt x="666750" y="200025"/>
                    </a:cubicBezTo>
                    <a:cubicBezTo>
                      <a:pt x="868362" y="117475"/>
                      <a:pt x="1039018" y="58737"/>
                      <a:pt x="12096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4" name="Freeform 273"/>
              <p:cNvSpPr/>
              <p:nvPr/>
            </p:nvSpPr>
            <p:spPr>
              <a:xfrm>
                <a:off x="3324225" y="3200400"/>
                <a:ext cx="1247775" cy="438150"/>
              </a:xfrm>
              <a:custGeom>
                <a:avLst/>
                <a:gdLst>
                  <a:gd name="connsiteX0" fmla="*/ 0 w 1181100"/>
                  <a:gd name="connsiteY0" fmla="*/ 466725 h 466725"/>
                  <a:gd name="connsiteX1" fmla="*/ 400050 w 1181100"/>
                  <a:gd name="connsiteY1" fmla="*/ 323850 h 466725"/>
                  <a:gd name="connsiteX2" fmla="*/ 723900 w 1181100"/>
                  <a:gd name="connsiteY2" fmla="*/ 152400 h 466725"/>
                  <a:gd name="connsiteX3" fmla="*/ 1181100 w 1181100"/>
                  <a:gd name="connsiteY3" fmla="*/ 0 h 466725"/>
                </a:gdLst>
                <a:ahLst/>
                <a:cxnLst>
                  <a:cxn ang="0">
                    <a:pos x="connsiteX0" y="connsiteY0"/>
                  </a:cxn>
                  <a:cxn ang="0">
                    <a:pos x="connsiteX1" y="connsiteY1"/>
                  </a:cxn>
                  <a:cxn ang="0">
                    <a:pos x="connsiteX2" y="connsiteY2"/>
                  </a:cxn>
                  <a:cxn ang="0">
                    <a:pos x="connsiteX3" y="connsiteY3"/>
                  </a:cxn>
                </a:cxnLst>
                <a:rect l="l" t="t" r="r" b="b"/>
                <a:pathLst>
                  <a:path w="1181100" h="466725">
                    <a:moveTo>
                      <a:pt x="0" y="466725"/>
                    </a:moveTo>
                    <a:cubicBezTo>
                      <a:pt x="139700" y="421481"/>
                      <a:pt x="279400" y="376238"/>
                      <a:pt x="400050" y="323850"/>
                    </a:cubicBezTo>
                    <a:cubicBezTo>
                      <a:pt x="520700" y="271462"/>
                      <a:pt x="593725" y="206375"/>
                      <a:pt x="723900" y="152400"/>
                    </a:cubicBezTo>
                    <a:cubicBezTo>
                      <a:pt x="854075" y="98425"/>
                      <a:pt x="1017587" y="49212"/>
                      <a:pt x="11811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5" name="Freeform 274"/>
              <p:cNvSpPr/>
              <p:nvPr/>
            </p:nvSpPr>
            <p:spPr>
              <a:xfrm>
                <a:off x="2943225" y="2990850"/>
                <a:ext cx="1228725" cy="485775"/>
              </a:xfrm>
              <a:custGeom>
                <a:avLst/>
                <a:gdLst>
                  <a:gd name="connsiteX0" fmla="*/ 0 w 1228725"/>
                  <a:gd name="connsiteY0" fmla="*/ 485775 h 485775"/>
                  <a:gd name="connsiteX1" fmla="*/ 295275 w 1228725"/>
                  <a:gd name="connsiteY1" fmla="*/ 333375 h 485775"/>
                  <a:gd name="connsiteX2" fmla="*/ 781050 w 1228725"/>
                  <a:gd name="connsiteY2" fmla="*/ 152400 h 485775"/>
                  <a:gd name="connsiteX3" fmla="*/ 1228725 w 1228725"/>
                  <a:gd name="connsiteY3" fmla="*/ 0 h 485775"/>
                </a:gdLst>
                <a:ahLst/>
                <a:cxnLst>
                  <a:cxn ang="0">
                    <a:pos x="connsiteX0" y="connsiteY0"/>
                  </a:cxn>
                  <a:cxn ang="0">
                    <a:pos x="connsiteX1" y="connsiteY1"/>
                  </a:cxn>
                  <a:cxn ang="0">
                    <a:pos x="connsiteX2" y="connsiteY2"/>
                  </a:cxn>
                  <a:cxn ang="0">
                    <a:pos x="connsiteX3" y="connsiteY3"/>
                  </a:cxn>
                </a:cxnLst>
                <a:rect l="l" t="t" r="r" b="b"/>
                <a:pathLst>
                  <a:path w="1228725" h="485775">
                    <a:moveTo>
                      <a:pt x="0" y="485775"/>
                    </a:moveTo>
                    <a:cubicBezTo>
                      <a:pt x="82550" y="437356"/>
                      <a:pt x="165100" y="388937"/>
                      <a:pt x="295275" y="333375"/>
                    </a:cubicBezTo>
                    <a:cubicBezTo>
                      <a:pt x="425450" y="277813"/>
                      <a:pt x="625475" y="207962"/>
                      <a:pt x="781050" y="152400"/>
                    </a:cubicBezTo>
                    <a:cubicBezTo>
                      <a:pt x="936625" y="96838"/>
                      <a:pt x="1082675" y="48419"/>
                      <a:pt x="122872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6" name="Freeform 275"/>
              <p:cNvSpPr/>
              <p:nvPr/>
            </p:nvSpPr>
            <p:spPr>
              <a:xfrm>
                <a:off x="2619375" y="2781300"/>
                <a:ext cx="1209675" cy="485775"/>
              </a:xfrm>
              <a:custGeom>
                <a:avLst/>
                <a:gdLst>
                  <a:gd name="connsiteX0" fmla="*/ 0 w 1209675"/>
                  <a:gd name="connsiteY0" fmla="*/ 485775 h 485775"/>
                  <a:gd name="connsiteX1" fmla="*/ 409575 w 1209675"/>
                  <a:gd name="connsiteY1" fmla="*/ 295275 h 485775"/>
                  <a:gd name="connsiteX2" fmla="*/ 1209675 w 1209675"/>
                  <a:gd name="connsiteY2" fmla="*/ 0 h 485775"/>
                </a:gdLst>
                <a:ahLst/>
                <a:cxnLst>
                  <a:cxn ang="0">
                    <a:pos x="connsiteX0" y="connsiteY0"/>
                  </a:cxn>
                  <a:cxn ang="0">
                    <a:pos x="connsiteX1" y="connsiteY1"/>
                  </a:cxn>
                  <a:cxn ang="0">
                    <a:pos x="connsiteX2" y="connsiteY2"/>
                  </a:cxn>
                </a:cxnLst>
                <a:rect l="l" t="t" r="r" b="b"/>
                <a:pathLst>
                  <a:path w="1209675" h="485775">
                    <a:moveTo>
                      <a:pt x="0" y="485775"/>
                    </a:moveTo>
                    <a:cubicBezTo>
                      <a:pt x="103981" y="431006"/>
                      <a:pt x="207963" y="376237"/>
                      <a:pt x="409575" y="295275"/>
                    </a:cubicBezTo>
                    <a:cubicBezTo>
                      <a:pt x="611188" y="214312"/>
                      <a:pt x="910431" y="107156"/>
                      <a:pt x="120967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7" name="Freeform 276"/>
              <p:cNvSpPr/>
              <p:nvPr/>
            </p:nvSpPr>
            <p:spPr>
              <a:xfrm>
                <a:off x="2257425" y="2619375"/>
                <a:ext cx="1295400" cy="466725"/>
              </a:xfrm>
              <a:custGeom>
                <a:avLst/>
                <a:gdLst>
                  <a:gd name="connsiteX0" fmla="*/ 0 w 1266825"/>
                  <a:gd name="connsiteY0" fmla="*/ 485775 h 485775"/>
                  <a:gd name="connsiteX1" fmla="*/ 419100 w 1266825"/>
                  <a:gd name="connsiteY1" fmla="*/ 285750 h 485775"/>
                  <a:gd name="connsiteX2" fmla="*/ 828675 w 1266825"/>
                  <a:gd name="connsiteY2" fmla="*/ 123825 h 485775"/>
                  <a:gd name="connsiteX3" fmla="*/ 1266825 w 1266825"/>
                  <a:gd name="connsiteY3" fmla="*/ 0 h 485775"/>
                </a:gdLst>
                <a:ahLst/>
                <a:cxnLst>
                  <a:cxn ang="0">
                    <a:pos x="connsiteX0" y="connsiteY0"/>
                  </a:cxn>
                  <a:cxn ang="0">
                    <a:pos x="connsiteX1" y="connsiteY1"/>
                  </a:cxn>
                  <a:cxn ang="0">
                    <a:pos x="connsiteX2" y="connsiteY2"/>
                  </a:cxn>
                  <a:cxn ang="0">
                    <a:pos x="connsiteX3" y="connsiteY3"/>
                  </a:cxn>
                </a:cxnLst>
                <a:rect l="l" t="t" r="r" b="b"/>
                <a:pathLst>
                  <a:path w="1266825" h="485775">
                    <a:moveTo>
                      <a:pt x="0" y="485775"/>
                    </a:moveTo>
                    <a:cubicBezTo>
                      <a:pt x="140494" y="415925"/>
                      <a:pt x="280988" y="346075"/>
                      <a:pt x="419100" y="285750"/>
                    </a:cubicBezTo>
                    <a:cubicBezTo>
                      <a:pt x="557212" y="225425"/>
                      <a:pt x="687388" y="171450"/>
                      <a:pt x="828675" y="123825"/>
                    </a:cubicBezTo>
                    <a:cubicBezTo>
                      <a:pt x="969962" y="76200"/>
                      <a:pt x="1118393" y="38100"/>
                      <a:pt x="126682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03" name="Title 1"/>
          <p:cNvSpPr txBox="1">
            <a:spLocks/>
          </p:cNvSpPr>
          <p:nvPr/>
        </p:nvSpPr>
        <p:spPr bwMode="auto">
          <a:xfrm>
            <a:off x="628650" y="295275"/>
            <a:ext cx="7553325" cy="123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t>
            </a:r>
            <a:r>
              <a:rPr kumimoji="0" lang="en-US" altLang="ja-JP"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a:t>
            </a: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oint cloud</a:t>
            </a:r>
            <a:r>
              <a:rPr kumimoji="0" lang="ja-JP" alt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t>
            </a: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collection of irregularly spaced x, y, z spot heights</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early lidar data sets had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 point per sq. m</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modern data sets have &gt;10 points per sq. m</a:t>
            </a:r>
          </a:p>
        </p:txBody>
      </p:sp>
      <p:sp>
        <p:nvSpPr>
          <p:cNvPr id="104" name="Title 1"/>
          <p:cNvSpPr txBox="1">
            <a:spLocks/>
          </p:cNvSpPr>
          <p:nvPr/>
        </p:nvSpPr>
        <p:spPr bwMode="auto">
          <a:xfrm>
            <a:off x="1114425" y="1524000"/>
            <a:ext cx="8229600" cy="123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Digital Elevation </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binning algorithm converts point cloud into regular grid </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define node spacing and search radius</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		choose mean, distance weighted mean, maximum or minimum</a:t>
            </a:r>
          </a:p>
        </p:txBody>
      </p:sp>
      <p:sp>
        <p:nvSpPr>
          <p:cNvPr id="105" name="Title 1"/>
          <p:cNvSpPr txBox="1">
            <a:spLocks/>
          </p:cNvSpPr>
          <p:nvPr/>
        </p:nvSpPr>
        <p:spPr bwMode="auto">
          <a:xfrm>
            <a:off x="570193" y="1577229"/>
            <a:ext cx="1704975" cy="1095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a:ea typeface="+mj-ea"/>
                <a:cs typeface="+mj-cs"/>
              </a:rPr>
              <a:t>Model (DEM)</a:t>
            </a:r>
            <a:endPar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j-ea"/>
              <a:cs typeface="+mj-cs"/>
            </a:endParaRPr>
          </a:p>
        </p:txBody>
      </p:sp>
      <p:grpSp>
        <p:nvGrpSpPr>
          <p:cNvPr id="25" name="Group 24"/>
          <p:cNvGrpSpPr>
            <a:grpSpLocks/>
          </p:cNvGrpSpPr>
          <p:nvPr/>
        </p:nvGrpSpPr>
        <p:grpSpPr bwMode="auto">
          <a:xfrm>
            <a:off x="3081338" y="3305175"/>
            <a:ext cx="2724150" cy="1570038"/>
            <a:chOff x="3081339" y="2647947"/>
            <a:chExt cx="2724149" cy="1569722"/>
          </a:xfrm>
        </p:grpSpPr>
        <p:sp>
          <p:nvSpPr>
            <p:cNvPr id="9" name="Oval 8"/>
            <p:cNvSpPr/>
            <p:nvPr/>
          </p:nvSpPr>
          <p:spPr>
            <a:xfrm>
              <a:off x="5729288" y="4171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5557838" y="4057363"/>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381625" y="39478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5205413" y="38240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5033963" y="37002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4862513" y="3552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4724400" y="3405033"/>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543425" y="330027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4362451" y="31955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4167189" y="31336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3971926" y="30717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800476" y="29764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3624264" y="28860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3433764" y="280507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3262314" y="27288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3081339" y="2647947"/>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1" name="Group 40"/>
          <p:cNvGrpSpPr>
            <a:grpSpLocks/>
          </p:cNvGrpSpPr>
          <p:nvPr/>
        </p:nvGrpSpPr>
        <p:grpSpPr bwMode="auto">
          <a:xfrm>
            <a:off x="3209925" y="3390900"/>
            <a:ext cx="2300288" cy="1617663"/>
            <a:chOff x="3209926" y="2733676"/>
            <a:chExt cx="2300309" cy="1617341"/>
          </a:xfrm>
        </p:grpSpPr>
        <p:sp>
          <p:nvSpPr>
            <p:cNvPr id="26" name="Oval 25"/>
            <p:cNvSpPr/>
            <p:nvPr/>
          </p:nvSpPr>
          <p:spPr>
            <a:xfrm>
              <a:off x="3209926" y="273367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3362327" y="2828907"/>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3524254" y="292890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3690943" y="3009846"/>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3852870" y="3114600"/>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4000508" y="322411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p:cNvSpPr/>
            <p:nvPr/>
          </p:nvSpPr>
          <p:spPr>
            <a:xfrm>
              <a:off x="4152910" y="332887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4305311" y="3424102"/>
              <a:ext cx="76201" cy="365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4476763" y="349552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4648214" y="361932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4814904" y="375741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4976830" y="38907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5129232" y="4014534"/>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5281633" y="4157381"/>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5434034" y="430498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3" name="Group 72"/>
          <p:cNvGrpSpPr>
            <a:grpSpLocks/>
          </p:cNvGrpSpPr>
          <p:nvPr/>
        </p:nvGrpSpPr>
        <p:grpSpPr bwMode="auto">
          <a:xfrm>
            <a:off x="2852738" y="3486150"/>
            <a:ext cx="2533650" cy="1446213"/>
            <a:chOff x="2852722" y="2828899"/>
            <a:chExt cx="2533685" cy="1445925"/>
          </a:xfrm>
        </p:grpSpPr>
        <p:sp>
          <p:nvSpPr>
            <p:cNvPr id="45" name="Oval 44"/>
            <p:cNvSpPr/>
            <p:nvPr/>
          </p:nvSpPr>
          <p:spPr>
            <a:xfrm>
              <a:off x="5310206" y="4228795"/>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5133991" y="4095472"/>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Oval 46"/>
            <p:cNvSpPr/>
            <p:nvPr/>
          </p:nvSpPr>
          <p:spPr>
            <a:xfrm>
              <a:off x="4938726" y="3976433"/>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p:cNvSpPr/>
            <p:nvPr/>
          </p:nvSpPr>
          <p:spPr>
            <a:xfrm>
              <a:off x="4743460" y="3857394"/>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p:cNvSpPr/>
            <p:nvPr/>
          </p:nvSpPr>
          <p:spPr>
            <a:xfrm>
              <a:off x="4567246" y="3738356"/>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9"/>
            <p:cNvSpPr/>
            <p:nvPr/>
          </p:nvSpPr>
          <p:spPr>
            <a:xfrm>
              <a:off x="4371980" y="360503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4176715" y="3495516"/>
              <a:ext cx="76201" cy="36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Oval 51"/>
            <p:cNvSpPr/>
            <p:nvPr/>
          </p:nvSpPr>
          <p:spPr>
            <a:xfrm>
              <a:off x="4033838" y="3409808"/>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Oval 52"/>
            <p:cNvSpPr/>
            <p:nvPr/>
          </p:nvSpPr>
          <p:spPr>
            <a:xfrm>
              <a:off x="3838573" y="3290770"/>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3643308" y="317173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3457567" y="308126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3262303" y="3019361"/>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3057512" y="2928892"/>
              <a:ext cx="76201"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2852722" y="2828899"/>
              <a:ext cx="76201"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 name="Group 91"/>
          <p:cNvGrpSpPr>
            <a:grpSpLocks/>
          </p:cNvGrpSpPr>
          <p:nvPr/>
        </p:nvGrpSpPr>
        <p:grpSpPr bwMode="auto">
          <a:xfrm>
            <a:off x="2781300" y="3495675"/>
            <a:ext cx="2381250" cy="1622425"/>
            <a:chOff x="2781284" y="2838425"/>
            <a:chExt cx="2381252" cy="1622105"/>
          </a:xfrm>
        </p:grpSpPr>
        <p:grpSp>
          <p:nvGrpSpPr>
            <p:cNvPr id="21604" name="Group 73"/>
            <p:cNvGrpSpPr>
              <a:grpSpLocks/>
            </p:cNvGrpSpPr>
            <p:nvPr/>
          </p:nvGrpSpPr>
          <p:grpSpPr bwMode="auto">
            <a:xfrm>
              <a:off x="2781284" y="2838425"/>
              <a:ext cx="2214564" cy="1498283"/>
              <a:chOff x="2781284" y="2838425"/>
              <a:chExt cx="2214564" cy="1498283"/>
            </a:xfrm>
          </p:grpSpPr>
          <p:sp>
            <p:nvSpPr>
              <p:cNvPr id="59" name="Oval 58"/>
              <p:cNvSpPr/>
              <p:nvPr/>
            </p:nvSpPr>
            <p:spPr>
              <a:xfrm>
                <a:off x="2781284" y="283842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2971784" y="294794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l 60"/>
              <p:cNvSpPr/>
              <p:nvPr/>
            </p:nvSpPr>
            <p:spPr>
              <a:xfrm>
                <a:off x="3538523" y="3295535"/>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l 61"/>
              <p:cNvSpPr/>
              <p:nvPr/>
            </p:nvSpPr>
            <p:spPr>
              <a:xfrm>
                <a:off x="3381360" y="3162211"/>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l 62"/>
              <p:cNvSpPr/>
              <p:nvPr/>
            </p:nvSpPr>
            <p:spPr>
              <a:xfrm>
                <a:off x="3157522" y="307174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a:off x="4071923" y="361456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3900473" y="354313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3709973" y="342409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4576749" y="399548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4424348" y="384311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243373" y="370502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33911" y="414785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4919649" y="429070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2" name="Oval 71"/>
            <p:cNvSpPr/>
            <p:nvPr/>
          </p:nvSpPr>
          <p:spPr>
            <a:xfrm>
              <a:off x="5086336" y="441450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0" name="Group 89"/>
          <p:cNvGrpSpPr>
            <a:grpSpLocks/>
          </p:cNvGrpSpPr>
          <p:nvPr/>
        </p:nvGrpSpPr>
        <p:grpSpPr bwMode="auto">
          <a:xfrm>
            <a:off x="2224088" y="3619500"/>
            <a:ext cx="2919412" cy="1574800"/>
            <a:chOff x="2224072" y="2962248"/>
            <a:chExt cx="2919421" cy="1574492"/>
          </a:xfrm>
        </p:grpSpPr>
        <p:sp>
          <p:nvSpPr>
            <p:cNvPr id="75" name="Oval 74"/>
            <p:cNvSpPr/>
            <p:nvPr/>
          </p:nvSpPr>
          <p:spPr>
            <a:xfrm>
              <a:off x="5067293" y="4490712"/>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p:cNvSpPr/>
            <p:nvPr/>
          </p:nvSpPr>
          <p:spPr>
            <a:xfrm>
              <a:off x="4848217" y="437643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672005" y="42431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500554" y="4119310"/>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4305290" y="396693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105265" y="381456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881427" y="3714576"/>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76638" y="368124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3486138" y="35431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290875" y="3419359"/>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086087" y="335745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2876536" y="3262227"/>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2666985" y="316223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2224072" y="2962248"/>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2414573" y="3090811"/>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516" name="Group 307"/>
          <p:cNvGrpSpPr>
            <a:grpSpLocks/>
          </p:cNvGrpSpPr>
          <p:nvPr/>
        </p:nvGrpSpPr>
        <p:grpSpPr bwMode="auto">
          <a:xfrm>
            <a:off x="2566988" y="3376613"/>
            <a:ext cx="3436937" cy="1893887"/>
            <a:chOff x="2128194" y="3338514"/>
            <a:chExt cx="3436856" cy="1894074"/>
          </a:xfrm>
        </p:grpSpPr>
        <p:grpSp>
          <p:nvGrpSpPr>
            <p:cNvPr id="21517" name="Group 308"/>
            <p:cNvGrpSpPr>
              <a:grpSpLocks/>
            </p:cNvGrpSpPr>
            <p:nvPr/>
          </p:nvGrpSpPr>
          <p:grpSpPr bwMode="auto">
            <a:xfrm>
              <a:off x="2128194" y="3676651"/>
              <a:ext cx="136296" cy="69993"/>
              <a:chOff x="7417554" y="4294406"/>
              <a:chExt cx="199495" cy="102448"/>
            </a:xfrm>
          </p:grpSpPr>
          <p:cxnSp>
            <p:nvCxnSpPr>
              <p:cNvPr id="379" name="Straight Connector 378"/>
              <p:cNvCxnSpPr/>
              <p:nvPr/>
            </p:nvCxnSpPr>
            <p:spPr>
              <a:xfrm flipV="1">
                <a:off x="7417554" y="4306074"/>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7424524" y="429445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18" name="Group 309"/>
            <p:cNvGrpSpPr>
              <a:grpSpLocks/>
            </p:cNvGrpSpPr>
            <p:nvPr/>
          </p:nvGrpSpPr>
          <p:grpSpPr bwMode="auto">
            <a:xfrm>
              <a:off x="2475877" y="3862392"/>
              <a:ext cx="136296" cy="69993"/>
              <a:chOff x="7417554" y="4294406"/>
              <a:chExt cx="199495" cy="102448"/>
            </a:xfrm>
          </p:grpSpPr>
          <p:cxnSp>
            <p:nvCxnSpPr>
              <p:cNvPr id="377" name="Straight Connector 376"/>
              <p:cNvCxnSpPr/>
              <p:nvPr/>
            </p:nvCxnSpPr>
            <p:spPr>
              <a:xfrm flipV="1">
                <a:off x="7417512" y="4306096"/>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7424483" y="429447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19" name="Group 310"/>
            <p:cNvGrpSpPr>
              <a:grpSpLocks/>
            </p:cNvGrpSpPr>
            <p:nvPr/>
          </p:nvGrpSpPr>
          <p:grpSpPr bwMode="auto">
            <a:xfrm>
              <a:off x="2809271" y="4057659"/>
              <a:ext cx="136296" cy="69993"/>
              <a:chOff x="7417554" y="4294406"/>
              <a:chExt cx="199495" cy="102448"/>
            </a:xfrm>
          </p:grpSpPr>
          <p:cxnSp>
            <p:nvCxnSpPr>
              <p:cNvPr id="375" name="Straight Connector 374"/>
              <p:cNvCxnSpPr/>
              <p:nvPr/>
            </p:nvCxnSpPr>
            <p:spPr>
              <a:xfrm flipV="1">
                <a:off x="7417472" y="430611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7424443" y="429449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0" name="Group 311"/>
            <p:cNvGrpSpPr>
              <a:grpSpLocks/>
            </p:cNvGrpSpPr>
            <p:nvPr/>
          </p:nvGrpSpPr>
          <p:grpSpPr bwMode="auto">
            <a:xfrm>
              <a:off x="3171243" y="4243400"/>
              <a:ext cx="136296" cy="69993"/>
              <a:chOff x="7417554" y="4294406"/>
              <a:chExt cx="199495" cy="102448"/>
            </a:xfrm>
          </p:grpSpPr>
          <p:cxnSp>
            <p:nvCxnSpPr>
              <p:cNvPr id="373" name="Straight Connector 372"/>
              <p:cNvCxnSpPr/>
              <p:nvPr/>
            </p:nvCxnSpPr>
            <p:spPr>
              <a:xfrm flipV="1">
                <a:off x="7417427" y="4306139"/>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7424398" y="429452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1" name="Group 312"/>
            <p:cNvGrpSpPr>
              <a:grpSpLocks/>
            </p:cNvGrpSpPr>
            <p:nvPr/>
          </p:nvGrpSpPr>
          <p:grpSpPr bwMode="auto">
            <a:xfrm>
              <a:off x="3490348" y="4472008"/>
              <a:ext cx="136296" cy="69993"/>
              <a:chOff x="7417554" y="4294406"/>
              <a:chExt cx="199495" cy="102448"/>
            </a:xfrm>
          </p:grpSpPr>
          <p:cxnSp>
            <p:nvCxnSpPr>
              <p:cNvPr id="371" name="Straight Connector 370"/>
              <p:cNvCxnSpPr/>
              <p:nvPr/>
            </p:nvCxnSpPr>
            <p:spPr>
              <a:xfrm flipV="1">
                <a:off x="7417392" y="430616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a:off x="7424361" y="429454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2" name="Group 313"/>
            <p:cNvGrpSpPr>
              <a:grpSpLocks/>
            </p:cNvGrpSpPr>
            <p:nvPr/>
          </p:nvGrpSpPr>
          <p:grpSpPr bwMode="auto">
            <a:xfrm>
              <a:off x="3890424" y="4681564"/>
              <a:ext cx="136296" cy="69993"/>
              <a:chOff x="7417554" y="4294406"/>
              <a:chExt cx="199495" cy="102448"/>
            </a:xfrm>
          </p:grpSpPr>
          <p:cxnSp>
            <p:nvCxnSpPr>
              <p:cNvPr id="369" name="Straight Connector 368"/>
              <p:cNvCxnSpPr/>
              <p:nvPr/>
            </p:nvCxnSpPr>
            <p:spPr>
              <a:xfrm flipV="1">
                <a:off x="7417339" y="4306183"/>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7424309" y="429456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3" name="Group 314"/>
            <p:cNvGrpSpPr>
              <a:grpSpLocks/>
            </p:cNvGrpSpPr>
            <p:nvPr/>
          </p:nvGrpSpPr>
          <p:grpSpPr bwMode="auto">
            <a:xfrm>
              <a:off x="4247633" y="4924461"/>
              <a:ext cx="136296" cy="69993"/>
              <a:chOff x="7417554" y="4294406"/>
              <a:chExt cx="199495" cy="102448"/>
            </a:xfrm>
          </p:grpSpPr>
          <p:cxnSp>
            <p:nvCxnSpPr>
              <p:cNvPr id="367" name="Straight Connector 366"/>
              <p:cNvCxnSpPr/>
              <p:nvPr/>
            </p:nvCxnSpPr>
            <p:spPr>
              <a:xfrm flipV="1">
                <a:off x="7417295" y="430620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7424266" y="429458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4" name="Group 315"/>
            <p:cNvGrpSpPr>
              <a:grpSpLocks/>
            </p:cNvGrpSpPr>
            <p:nvPr/>
          </p:nvGrpSpPr>
          <p:grpSpPr bwMode="auto">
            <a:xfrm>
              <a:off x="4576264" y="5162595"/>
              <a:ext cx="136296" cy="69993"/>
              <a:chOff x="7417554" y="4294406"/>
              <a:chExt cx="199495" cy="102448"/>
            </a:xfrm>
          </p:grpSpPr>
          <p:cxnSp>
            <p:nvCxnSpPr>
              <p:cNvPr id="365" name="Straight Connector 364"/>
              <p:cNvCxnSpPr/>
              <p:nvPr/>
            </p:nvCxnSpPr>
            <p:spPr>
              <a:xfrm flipV="1">
                <a:off x="7417257" y="430622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7424227" y="429460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5" name="Group 316"/>
            <p:cNvGrpSpPr>
              <a:grpSpLocks/>
            </p:cNvGrpSpPr>
            <p:nvPr/>
          </p:nvGrpSpPr>
          <p:grpSpPr bwMode="auto">
            <a:xfrm>
              <a:off x="2571107" y="3486151"/>
              <a:ext cx="136296" cy="69993"/>
              <a:chOff x="7417554" y="4294406"/>
              <a:chExt cx="199495" cy="102448"/>
            </a:xfrm>
          </p:grpSpPr>
          <p:cxnSp>
            <p:nvCxnSpPr>
              <p:cNvPr id="363" name="Straight Connector 362"/>
              <p:cNvCxnSpPr/>
              <p:nvPr/>
            </p:nvCxnSpPr>
            <p:spPr>
              <a:xfrm flipV="1">
                <a:off x="7417538" y="430604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7424509" y="429442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6" name="Group 317"/>
            <p:cNvGrpSpPr>
              <a:grpSpLocks/>
            </p:cNvGrpSpPr>
            <p:nvPr/>
          </p:nvGrpSpPr>
          <p:grpSpPr bwMode="auto">
            <a:xfrm>
              <a:off x="2894975" y="3676655"/>
              <a:ext cx="136296" cy="69993"/>
              <a:chOff x="7417554" y="4294406"/>
              <a:chExt cx="199495" cy="102448"/>
            </a:xfrm>
          </p:grpSpPr>
          <p:cxnSp>
            <p:nvCxnSpPr>
              <p:cNvPr id="361" name="Straight Connector 360"/>
              <p:cNvCxnSpPr/>
              <p:nvPr/>
            </p:nvCxnSpPr>
            <p:spPr>
              <a:xfrm flipV="1">
                <a:off x="7417500" y="430606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7424471" y="429444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7" name="Group 318"/>
            <p:cNvGrpSpPr>
              <a:grpSpLocks/>
            </p:cNvGrpSpPr>
            <p:nvPr/>
          </p:nvGrpSpPr>
          <p:grpSpPr bwMode="auto">
            <a:xfrm>
              <a:off x="3204554" y="3876685"/>
              <a:ext cx="136296" cy="69993"/>
              <a:chOff x="7417554" y="4294406"/>
              <a:chExt cx="199495" cy="102448"/>
            </a:xfrm>
          </p:grpSpPr>
          <p:cxnSp>
            <p:nvCxnSpPr>
              <p:cNvPr id="359" name="Straight Connector 358"/>
              <p:cNvCxnSpPr/>
              <p:nvPr/>
            </p:nvCxnSpPr>
            <p:spPr>
              <a:xfrm flipV="1">
                <a:off x="7417466" y="4306090"/>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7424436" y="429447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8" name="Group 319"/>
            <p:cNvGrpSpPr>
              <a:grpSpLocks/>
            </p:cNvGrpSpPr>
            <p:nvPr/>
          </p:nvGrpSpPr>
          <p:grpSpPr bwMode="auto">
            <a:xfrm>
              <a:off x="3590341" y="4110056"/>
              <a:ext cx="136296" cy="69993"/>
              <a:chOff x="7417554" y="4294406"/>
              <a:chExt cx="199495" cy="102448"/>
            </a:xfrm>
          </p:grpSpPr>
          <p:cxnSp>
            <p:nvCxnSpPr>
              <p:cNvPr id="357" name="Straight Connector 356"/>
              <p:cNvCxnSpPr/>
              <p:nvPr/>
            </p:nvCxnSpPr>
            <p:spPr>
              <a:xfrm flipV="1">
                <a:off x="7417416" y="430611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7424388" y="429449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29" name="Group 320"/>
            <p:cNvGrpSpPr>
              <a:grpSpLocks/>
            </p:cNvGrpSpPr>
            <p:nvPr/>
          </p:nvGrpSpPr>
          <p:grpSpPr bwMode="auto">
            <a:xfrm>
              <a:off x="3938024" y="4295797"/>
              <a:ext cx="136296" cy="69993"/>
              <a:chOff x="7417554" y="4294406"/>
              <a:chExt cx="199495" cy="102448"/>
            </a:xfrm>
          </p:grpSpPr>
          <p:cxnSp>
            <p:nvCxnSpPr>
              <p:cNvPr id="355" name="Straight Connector 354"/>
              <p:cNvCxnSpPr/>
              <p:nvPr/>
            </p:nvCxnSpPr>
            <p:spPr>
              <a:xfrm flipV="1">
                <a:off x="7417374" y="4306134"/>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7424344" y="4294514"/>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0" name="Group 321"/>
            <p:cNvGrpSpPr>
              <a:grpSpLocks/>
            </p:cNvGrpSpPr>
            <p:nvPr/>
          </p:nvGrpSpPr>
          <p:grpSpPr bwMode="auto">
            <a:xfrm>
              <a:off x="4338100" y="4514879"/>
              <a:ext cx="136296" cy="69993"/>
              <a:chOff x="7417554" y="4294406"/>
              <a:chExt cx="199495" cy="102448"/>
            </a:xfrm>
          </p:grpSpPr>
          <p:cxnSp>
            <p:nvCxnSpPr>
              <p:cNvPr id="353" name="Straight Connector 352"/>
              <p:cNvCxnSpPr/>
              <p:nvPr/>
            </p:nvCxnSpPr>
            <p:spPr>
              <a:xfrm flipV="1">
                <a:off x="7417323" y="430615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a:off x="7424293" y="429453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1" name="Group 322"/>
            <p:cNvGrpSpPr>
              <a:grpSpLocks/>
            </p:cNvGrpSpPr>
            <p:nvPr/>
          </p:nvGrpSpPr>
          <p:grpSpPr bwMode="auto">
            <a:xfrm>
              <a:off x="4695309" y="4733961"/>
              <a:ext cx="136296" cy="69993"/>
              <a:chOff x="7417554" y="4294406"/>
              <a:chExt cx="199495" cy="102448"/>
            </a:xfrm>
          </p:grpSpPr>
          <p:cxnSp>
            <p:nvCxnSpPr>
              <p:cNvPr id="351" name="Straight Connector 350"/>
              <p:cNvCxnSpPr/>
              <p:nvPr/>
            </p:nvCxnSpPr>
            <p:spPr>
              <a:xfrm flipV="1">
                <a:off x="7417277" y="4306177"/>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7424249" y="4294557"/>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2" name="Group 323"/>
            <p:cNvGrpSpPr>
              <a:grpSpLocks/>
            </p:cNvGrpSpPr>
            <p:nvPr/>
          </p:nvGrpSpPr>
          <p:grpSpPr bwMode="auto">
            <a:xfrm>
              <a:off x="5038229" y="4972095"/>
              <a:ext cx="136296" cy="69993"/>
              <a:chOff x="7417554" y="4294406"/>
              <a:chExt cx="199495" cy="102448"/>
            </a:xfrm>
          </p:grpSpPr>
          <p:cxnSp>
            <p:nvCxnSpPr>
              <p:cNvPr id="349" name="Straight Connector 348"/>
              <p:cNvCxnSpPr/>
              <p:nvPr/>
            </p:nvCxnSpPr>
            <p:spPr>
              <a:xfrm flipV="1">
                <a:off x="7417236" y="4306197"/>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7424208" y="4294577"/>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3" name="Group 324"/>
            <p:cNvGrpSpPr>
              <a:grpSpLocks/>
            </p:cNvGrpSpPr>
            <p:nvPr/>
          </p:nvGrpSpPr>
          <p:grpSpPr bwMode="auto">
            <a:xfrm>
              <a:off x="2966395" y="3338514"/>
              <a:ext cx="136296" cy="69993"/>
              <a:chOff x="7417554" y="4294406"/>
              <a:chExt cx="199495" cy="102448"/>
            </a:xfrm>
          </p:grpSpPr>
          <p:cxnSp>
            <p:nvCxnSpPr>
              <p:cNvPr id="347" name="Straight Connector 346"/>
              <p:cNvCxnSpPr/>
              <p:nvPr/>
            </p:nvCxnSpPr>
            <p:spPr>
              <a:xfrm flipV="1">
                <a:off x="7417523" y="4306024"/>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7424493" y="4294406"/>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4" name="Group 325"/>
            <p:cNvGrpSpPr>
              <a:grpSpLocks/>
            </p:cNvGrpSpPr>
            <p:nvPr/>
          </p:nvGrpSpPr>
          <p:grpSpPr bwMode="auto">
            <a:xfrm>
              <a:off x="3295026" y="3519492"/>
              <a:ext cx="136296" cy="69993"/>
              <a:chOff x="7417554" y="4294406"/>
              <a:chExt cx="199495" cy="102448"/>
            </a:xfrm>
          </p:grpSpPr>
          <p:cxnSp>
            <p:nvCxnSpPr>
              <p:cNvPr id="345" name="Straight Connector 344"/>
              <p:cNvCxnSpPr/>
              <p:nvPr/>
            </p:nvCxnSpPr>
            <p:spPr>
              <a:xfrm flipV="1">
                <a:off x="7417485" y="4306046"/>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7424457" y="429442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5" name="Group 326"/>
            <p:cNvGrpSpPr>
              <a:grpSpLocks/>
            </p:cNvGrpSpPr>
            <p:nvPr/>
          </p:nvGrpSpPr>
          <p:grpSpPr bwMode="auto">
            <a:xfrm>
              <a:off x="3623657" y="3724285"/>
              <a:ext cx="136296" cy="69993"/>
              <a:chOff x="7417554" y="4294406"/>
              <a:chExt cx="199495" cy="102448"/>
            </a:xfrm>
          </p:grpSpPr>
          <p:cxnSp>
            <p:nvCxnSpPr>
              <p:cNvPr id="343" name="Straight Connector 342"/>
              <p:cNvCxnSpPr/>
              <p:nvPr/>
            </p:nvCxnSpPr>
            <p:spPr>
              <a:xfrm flipV="1">
                <a:off x="7417447" y="4306068"/>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424417" y="4294448"/>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6" name="Group 327"/>
            <p:cNvGrpSpPr>
              <a:grpSpLocks/>
            </p:cNvGrpSpPr>
            <p:nvPr/>
          </p:nvGrpSpPr>
          <p:grpSpPr bwMode="auto">
            <a:xfrm>
              <a:off x="3942762" y="3938604"/>
              <a:ext cx="136296" cy="69993"/>
              <a:chOff x="7417554" y="4294406"/>
              <a:chExt cx="199495" cy="102448"/>
            </a:xfrm>
          </p:grpSpPr>
          <p:cxnSp>
            <p:nvCxnSpPr>
              <p:cNvPr id="341" name="Straight Connector 340"/>
              <p:cNvCxnSpPr/>
              <p:nvPr/>
            </p:nvCxnSpPr>
            <p:spPr>
              <a:xfrm flipV="1">
                <a:off x="7417409" y="4306089"/>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7424380" y="4294470"/>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7" name="Group 328"/>
            <p:cNvGrpSpPr>
              <a:grpSpLocks/>
            </p:cNvGrpSpPr>
            <p:nvPr/>
          </p:nvGrpSpPr>
          <p:grpSpPr bwMode="auto">
            <a:xfrm>
              <a:off x="4323786" y="4157686"/>
              <a:ext cx="136296" cy="69993"/>
              <a:chOff x="7417554" y="4294406"/>
              <a:chExt cx="199495" cy="102448"/>
            </a:xfrm>
          </p:grpSpPr>
          <p:cxnSp>
            <p:nvCxnSpPr>
              <p:cNvPr id="339" name="Straight Connector 338"/>
              <p:cNvCxnSpPr/>
              <p:nvPr/>
            </p:nvCxnSpPr>
            <p:spPr>
              <a:xfrm flipV="1">
                <a:off x="7417361" y="4306111"/>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a:off x="7424332" y="4294492"/>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8" name="Group 329"/>
            <p:cNvGrpSpPr>
              <a:grpSpLocks/>
            </p:cNvGrpSpPr>
            <p:nvPr/>
          </p:nvGrpSpPr>
          <p:grpSpPr bwMode="auto">
            <a:xfrm>
              <a:off x="4704810" y="4362479"/>
              <a:ext cx="136296" cy="69993"/>
              <a:chOff x="7417554" y="4294406"/>
              <a:chExt cx="199495" cy="102448"/>
            </a:xfrm>
          </p:grpSpPr>
          <p:cxnSp>
            <p:nvCxnSpPr>
              <p:cNvPr id="337" name="Straight Connector 336"/>
              <p:cNvCxnSpPr/>
              <p:nvPr/>
            </p:nvCxnSpPr>
            <p:spPr>
              <a:xfrm flipV="1">
                <a:off x="7417312" y="4306133"/>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7424284" y="4294513"/>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39" name="Group 330"/>
            <p:cNvGrpSpPr>
              <a:grpSpLocks/>
            </p:cNvGrpSpPr>
            <p:nvPr/>
          </p:nvGrpSpPr>
          <p:grpSpPr bwMode="auto">
            <a:xfrm>
              <a:off x="5085834" y="4595850"/>
              <a:ext cx="136296" cy="69993"/>
              <a:chOff x="7417554" y="4294406"/>
              <a:chExt cx="199495" cy="102448"/>
            </a:xfrm>
          </p:grpSpPr>
          <p:cxnSp>
            <p:nvCxnSpPr>
              <p:cNvPr id="335" name="Straight Connector 334"/>
              <p:cNvCxnSpPr/>
              <p:nvPr/>
            </p:nvCxnSpPr>
            <p:spPr>
              <a:xfrm flipV="1">
                <a:off x="7417264" y="4306153"/>
                <a:ext cx="199826" cy="72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7424236" y="429453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40" name="Group 331"/>
            <p:cNvGrpSpPr>
              <a:grpSpLocks/>
            </p:cNvGrpSpPr>
            <p:nvPr/>
          </p:nvGrpSpPr>
          <p:grpSpPr bwMode="auto">
            <a:xfrm>
              <a:off x="5428754" y="4829221"/>
              <a:ext cx="136296" cy="69993"/>
              <a:chOff x="7417554" y="4294406"/>
              <a:chExt cx="199495" cy="102448"/>
            </a:xfrm>
          </p:grpSpPr>
          <p:cxnSp>
            <p:nvCxnSpPr>
              <p:cNvPr id="333" name="Straight Connector 332"/>
              <p:cNvCxnSpPr/>
              <p:nvPr/>
            </p:nvCxnSpPr>
            <p:spPr>
              <a:xfrm flipV="1">
                <a:off x="7417223" y="4306175"/>
                <a:ext cx="199826" cy="72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7424195" y="4294555"/>
                <a:ext cx="185884" cy="102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01488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2000"/>
                                        <p:tgtEl>
                                          <p:spTgt spid="90"/>
                                        </p:tgtEl>
                                      </p:cBhvr>
                                    </p:animEffect>
                                    <p:set>
                                      <p:cBhvr>
                                        <p:cTn id="7" dur="1" fill="hold">
                                          <p:stCondLst>
                                            <p:cond delay="1999"/>
                                          </p:stCondLst>
                                        </p:cTn>
                                        <p:tgtEl>
                                          <p:spTgt spid="9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92"/>
                                        </p:tgtEl>
                                      </p:cBhvr>
                                    </p:animEffect>
                                    <p:set>
                                      <p:cBhvr>
                                        <p:cTn id="10" dur="1" fill="hold">
                                          <p:stCondLst>
                                            <p:cond delay="1999"/>
                                          </p:stCondLst>
                                        </p:cTn>
                                        <p:tgtEl>
                                          <p:spTgt spid="9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73"/>
                                        </p:tgtEl>
                                      </p:cBhvr>
                                    </p:animEffect>
                                    <p:set>
                                      <p:cBhvr>
                                        <p:cTn id="13" dur="1" fill="hold">
                                          <p:stCondLst>
                                            <p:cond delay="1999"/>
                                          </p:stCondLst>
                                        </p:cTn>
                                        <p:tgtEl>
                                          <p:spTgt spid="7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41"/>
                                        </p:tgtEl>
                                      </p:cBhvr>
                                    </p:animEffect>
                                    <p:set>
                                      <p:cBhvr>
                                        <p:cTn id="16" dur="1" fill="hold">
                                          <p:stCondLst>
                                            <p:cond delay="1999"/>
                                          </p:stCondLst>
                                        </p:cTn>
                                        <p:tgtEl>
                                          <p:spTgt spid="4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25"/>
                                        </p:tgtEl>
                                      </p:cBhvr>
                                    </p:animEffect>
                                    <p:set>
                                      <p:cBhvr>
                                        <p:cTn id="19" dur="1" fill="hold">
                                          <p:stCondLst>
                                            <p:cond delay="1999"/>
                                          </p:stCondLst>
                                        </p:cTn>
                                        <p:tgtEl>
                                          <p:spTgt spid="25"/>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2000"/>
                                        <p:tgtEl>
                                          <p:spTgt spid="381"/>
                                        </p:tgtEl>
                                      </p:cBhvr>
                                    </p:animEffect>
                                  </p:childTnLst>
                                </p:cTn>
                              </p:par>
                              <p:par>
                                <p:cTn id="23" presetID="10" presetClass="exit" presetSubtype="0" fill="hold" grpId="0" nodeType="withEffect">
                                  <p:stCondLst>
                                    <p:cond delay="0"/>
                                  </p:stCondLst>
                                  <p:childTnLst>
                                    <p:animEffect transition="out" filter="fade">
                                      <p:cBhvr>
                                        <p:cTn id="24" dur="2000"/>
                                        <p:tgtEl>
                                          <p:spTgt spid="382"/>
                                        </p:tgtEl>
                                      </p:cBhvr>
                                    </p:animEffect>
                                    <p:set>
                                      <p:cBhvr>
                                        <p:cTn id="25" dur="1" fill="hold">
                                          <p:stCondLst>
                                            <p:cond delay="1999"/>
                                          </p:stCondLst>
                                        </p:cTn>
                                        <p:tgtEl>
                                          <p:spTgt spid="3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255" y="1270164"/>
            <a:ext cx="8526380" cy="4765896"/>
          </a:xfrm>
        </p:spPr>
        <p:txBody>
          <a:bodyPr>
            <a:normAutofit/>
          </a:bodyPr>
          <a:lstStyle/>
          <a:p>
            <a:r>
              <a:rPr lang="en-US" sz="2400" b="1" dirty="0"/>
              <a:t>Unit 1: "If an earthquake happens in the desert and no one lives there, should we care about it?" [How are man-made lifelines affected by earthquakes?]</a:t>
            </a:r>
          </a:p>
          <a:p>
            <a:r>
              <a:rPr lang="en-US" sz="2400" b="1" dirty="0"/>
              <a:t>Unit 2: Finding fault(s) with the landscape [Using LiDAR to identify active faults]</a:t>
            </a:r>
          </a:p>
          <a:p>
            <a:r>
              <a:rPr lang="en-US" sz="2400" b="1" dirty="0"/>
              <a:t>Unit 3: How to see an earthquake from space [An introduction to </a:t>
            </a:r>
            <a:r>
              <a:rPr lang="en-US" sz="2400" b="1" dirty="0" err="1"/>
              <a:t>InSAR</a:t>
            </a:r>
            <a:r>
              <a:rPr lang="en-US" sz="2400" b="1" dirty="0"/>
              <a:t> and its Earth science applications] </a:t>
            </a:r>
          </a:p>
          <a:p>
            <a:r>
              <a:rPr lang="en-US" sz="2400" b="1" dirty="0"/>
              <a:t>Unit 4: Phenomenology of earthquakes from </a:t>
            </a:r>
            <a:r>
              <a:rPr lang="en-US" sz="2400" b="1" dirty="0" err="1"/>
              <a:t>InSAR</a:t>
            </a:r>
            <a:r>
              <a:rPr lang="en-US" sz="2400" b="1" dirty="0"/>
              <a:t> data [Use of an interactive modeling tool to determine fault slip]</a:t>
            </a:r>
          </a:p>
          <a:p>
            <a:r>
              <a:rPr lang="en-US" sz="2400" b="1" dirty="0"/>
              <a:t>Unit 5: How do earthquakes affect society? [Summative - integration of data sets]</a:t>
            </a:r>
            <a:endParaRPr lang="en-US" sz="2400" dirty="0"/>
          </a:p>
        </p:txBody>
      </p:sp>
      <p:pic>
        <p:nvPicPr>
          <p:cNvPr id="4" name="Picture 3" descr="Garlo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204"/>
            <a:ext cx="9144000" cy="5858789"/>
          </a:xfrm>
          <a:prstGeom prst="rect">
            <a:avLst/>
          </a:prstGeom>
        </p:spPr>
      </p:pic>
      <p:sp>
        <p:nvSpPr>
          <p:cNvPr id="6" name="Rectangle 5"/>
          <p:cNvSpPr/>
          <p:nvPr/>
        </p:nvSpPr>
        <p:spPr>
          <a:xfrm>
            <a:off x="350255" y="316302"/>
            <a:ext cx="6681534"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Calibri"/>
                <a:ea typeface="+mn-ea"/>
                <a:cs typeface="+mn-cs"/>
              </a:rPr>
              <a:t>Garlock</a:t>
            </a:r>
            <a:r>
              <a:rPr kumimoji="0" lang="en-US" sz="2800" b="1" i="0" u="none" strike="noStrike" kern="1200" cap="none" spc="0" normalizeH="0" baseline="0" noProof="0" dirty="0">
                <a:ln>
                  <a:noFill/>
                </a:ln>
                <a:solidFill>
                  <a:prstClr val="white"/>
                </a:solidFill>
                <a:effectLst/>
                <a:uLnTx/>
                <a:uFillTx/>
                <a:latin typeface="Calibri"/>
                <a:ea typeface="+mn-ea"/>
                <a:cs typeface="+mn-cs"/>
              </a:rPr>
              <a:t> Fault – Google Earth image</a:t>
            </a:r>
          </a:p>
        </p:txBody>
      </p:sp>
    </p:spTree>
    <p:extLst>
      <p:ext uri="{BB962C8B-B14F-4D97-AF65-F5344CB8AC3E}">
        <p14:creationId xmlns:p14="http://schemas.microsoft.com/office/powerpoint/2010/main" val="144359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255" y="1270164"/>
            <a:ext cx="8526380" cy="4765896"/>
          </a:xfrm>
        </p:spPr>
        <p:txBody>
          <a:bodyPr>
            <a:normAutofit/>
          </a:bodyPr>
          <a:lstStyle/>
          <a:p>
            <a:r>
              <a:rPr lang="en-US" sz="2400" b="1" dirty="0"/>
              <a:t>Unit 1: "If an earthquake happens in the desert and no one lives there, should we care about it?" [How are man-made lifelines affected by earthquakes?]</a:t>
            </a:r>
          </a:p>
          <a:p>
            <a:r>
              <a:rPr lang="en-US" sz="2400" b="1" dirty="0"/>
              <a:t>Unit 2: Finding fault(s) with the landscape [Using LiDAR to identify active faults]</a:t>
            </a:r>
          </a:p>
          <a:p>
            <a:r>
              <a:rPr lang="en-US" sz="2400" b="1" dirty="0"/>
              <a:t>Unit 3: How to see an earthquake from space [An introduction to </a:t>
            </a:r>
            <a:r>
              <a:rPr lang="en-US" sz="2400" b="1" dirty="0" err="1"/>
              <a:t>InSAR</a:t>
            </a:r>
            <a:r>
              <a:rPr lang="en-US" sz="2400" b="1" dirty="0"/>
              <a:t> and its Earth science applications] </a:t>
            </a:r>
          </a:p>
          <a:p>
            <a:r>
              <a:rPr lang="en-US" sz="2400" b="1" dirty="0"/>
              <a:t>Unit 4: Phenomenology of earthquakes from </a:t>
            </a:r>
            <a:r>
              <a:rPr lang="en-US" sz="2400" b="1" dirty="0" err="1"/>
              <a:t>InSAR</a:t>
            </a:r>
            <a:r>
              <a:rPr lang="en-US" sz="2400" b="1" dirty="0"/>
              <a:t> data [Use of an interactive modeling tool to determine fault slip]</a:t>
            </a:r>
          </a:p>
          <a:p>
            <a:r>
              <a:rPr lang="en-US" sz="2400" b="1" dirty="0"/>
              <a:t>Unit 5: How do earthquakes affect society? [Summative - integration of data sets]</a:t>
            </a:r>
            <a:endParaRPr lang="en-US" sz="2400" dirty="0"/>
          </a:p>
        </p:txBody>
      </p:sp>
      <p:pic>
        <p:nvPicPr>
          <p:cNvPr id="4" name="Picture 3" descr="Garlo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4096"/>
            <a:ext cx="9144000" cy="5858789"/>
          </a:xfrm>
          <a:prstGeom prst="rect">
            <a:avLst/>
          </a:prstGeom>
        </p:spPr>
      </p:pic>
      <p:pic>
        <p:nvPicPr>
          <p:cNvPr id="2" name="Picture 1" descr="Garlock LiDA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1530"/>
            <a:ext cx="9144000" cy="5858789"/>
          </a:xfrm>
          <a:prstGeom prst="rect">
            <a:avLst/>
          </a:prstGeom>
        </p:spPr>
      </p:pic>
      <p:sp>
        <p:nvSpPr>
          <p:cNvPr id="6" name="TextBox 5"/>
          <p:cNvSpPr txBox="1"/>
          <p:nvPr/>
        </p:nvSpPr>
        <p:spPr>
          <a:xfrm>
            <a:off x="2687052" y="4761650"/>
            <a:ext cx="4892843"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Airborne lidar KMZ file Overlay</a:t>
            </a:r>
          </a:p>
        </p:txBody>
      </p:sp>
      <p:sp>
        <p:nvSpPr>
          <p:cNvPr id="7" name="Rectangle 6"/>
          <p:cNvSpPr/>
          <p:nvPr/>
        </p:nvSpPr>
        <p:spPr>
          <a:xfrm>
            <a:off x="350255" y="301361"/>
            <a:ext cx="6681534"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Calibri"/>
                <a:ea typeface="+mn-ea"/>
                <a:cs typeface="+mn-cs"/>
              </a:rPr>
              <a:t>Garlock</a:t>
            </a:r>
            <a:r>
              <a:rPr kumimoji="0" lang="en-US" sz="2800" b="1" i="0" u="none" strike="noStrike" kern="1200" cap="none" spc="0" normalizeH="0" baseline="0" noProof="0" dirty="0">
                <a:ln>
                  <a:noFill/>
                </a:ln>
                <a:solidFill>
                  <a:prstClr val="white"/>
                </a:solidFill>
                <a:effectLst/>
                <a:uLnTx/>
                <a:uFillTx/>
                <a:latin typeface="Calibri"/>
                <a:ea typeface="+mn-ea"/>
                <a:cs typeface="+mn-cs"/>
              </a:rPr>
              <a:t> Fault – Google Earth image + lidar</a:t>
            </a:r>
          </a:p>
        </p:txBody>
      </p:sp>
    </p:spTree>
    <p:extLst>
      <p:ext uri="{BB962C8B-B14F-4D97-AF65-F5344CB8AC3E}">
        <p14:creationId xmlns:p14="http://schemas.microsoft.com/office/powerpoint/2010/main" val="2717045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arlock Offset stream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8951"/>
            <a:ext cx="9144000" cy="5642242"/>
          </a:xfrm>
          <a:prstGeom prst="rect">
            <a:avLst/>
          </a:prstGeom>
        </p:spPr>
      </p:pic>
      <p:grpSp>
        <p:nvGrpSpPr>
          <p:cNvPr id="19" name="Group 18"/>
          <p:cNvGrpSpPr/>
          <p:nvPr/>
        </p:nvGrpSpPr>
        <p:grpSpPr>
          <a:xfrm>
            <a:off x="149412" y="2764119"/>
            <a:ext cx="8994588" cy="2256118"/>
            <a:chOff x="149412" y="2764119"/>
            <a:chExt cx="8994588" cy="2256118"/>
          </a:xfrm>
        </p:grpSpPr>
        <p:cxnSp>
          <p:nvCxnSpPr>
            <p:cNvPr id="5" name="Straight Connector 4"/>
            <p:cNvCxnSpPr/>
            <p:nvPr/>
          </p:nvCxnSpPr>
          <p:spPr>
            <a:xfrm flipV="1">
              <a:off x="149412" y="2764119"/>
              <a:ext cx="8994588" cy="2256118"/>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020235" y="3092824"/>
              <a:ext cx="2079811" cy="906929"/>
              <a:chOff x="3092824" y="3615765"/>
              <a:chExt cx="2079811" cy="906929"/>
            </a:xfrm>
          </p:grpSpPr>
          <p:grpSp>
            <p:nvGrpSpPr>
              <p:cNvPr id="17" name="Group 16"/>
              <p:cNvGrpSpPr/>
              <p:nvPr/>
            </p:nvGrpSpPr>
            <p:grpSpPr>
              <a:xfrm>
                <a:off x="3092824" y="3615765"/>
                <a:ext cx="1927411" cy="522941"/>
                <a:chOff x="3092824" y="3615765"/>
                <a:chExt cx="1927411" cy="522941"/>
              </a:xfrm>
            </p:grpSpPr>
            <p:cxnSp>
              <p:nvCxnSpPr>
                <p:cNvPr id="10" name="Straight Connector 9"/>
                <p:cNvCxnSpPr/>
                <p:nvPr/>
              </p:nvCxnSpPr>
              <p:spPr>
                <a:xfrm flipH="1">
                  <a:off x="3092824" y="3750236"/>
                  <a:ext cx="239058" cy="3884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092824" y="3615765"/>
                  <a:ext cx="1927411" cy="5229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rot="10800000">
                <a:off x="3245224" y="3999753"/>
                <a:ext cx="1927411" cy="522941"/>
                <a:chOff x="3245224" y="4119281"/>
                <a:chExt cx="1927411" cy="522941"/>
              </a:xfrm>
            </p:grpSpPr>
            <p:cxnSp>
              <p:nvCxnSpPr>
                <p:cNvPr id="14" name="Straight Connector 13"/>
                <p:cNvCxnSpPr/>
                <p:nvPr/>
              </p:nvCxnSpPr>
              <p:spPr>
                <a:xfrm flipH="1">
                  <a:off x="3245224" y="4253752"/>
                  <a:ext cx="239058" cy="3884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3245224" y="4119281"/>
                  <a:ext cx="1927411" cy="52294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grpSp>
      <p:sp>
        <p:nvSpPr>
          <p:cNvPr id="20" name="Rectangle 19"/>
          <p:cNvSpPr/>
          <p:nvPr/>
        </p:nvSpPr>
        <p:spPr>
          <a:xfrm>
            <a:off x="668186" y="20481"/>
            <a:ext cx="8704098"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Calibri"/>
                <a:ea typeface="+mn-ea"/>
                <a:cs typeface="+mn-cs"/>
              </a:rPr>
              <a:t>Garlock</a:t>
            </a:r>
            <a:r>
              <a:rPr kumimoji="0" lang="en-US" sz="2800" b="1" i="0" u="none" strike="noStrike" kern="1200" cap="none" spc="0" normalizeH="0" baseline="0" noProof="0" dirty="0">
                <a:ln>
                  <a:noFill/>
                </a:ln>
                <a:solidFill>
                  <a:prstClr val="white"/>
                </a:solidFill>
                <a:effectLst/>
                <a:uLnTx/>
                <a:uFillTx/>
                <a:latin typeface="Calibri"/>
                <a:ea typeface="+mn-ea"/>
                <a:cs typeface="+mn-cs"/>
              </a:rPr>
              <a:t> Fault – Google Earth image + lidar (zoomed in)</a:t>
            </a:r>
          </a:p>
        </p:txBody>
      </p:sp>
    </p:spTree>
    <p:extLst>
      <p:ext uri="{BB962C8B-B14F-4D97-AF65-F5344CB8AC3E}">
        <p14:creationId xmlns:p14="http://schemas.microsoft.com/office/powerpoint/2010/main" val="239112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96950"/>
            <a:ext cx="9144000" cy="486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txBox="1">
            <a:spLocks/>
          </p:cNvSpPr>
          <p:nvPr/>
        </p:nvSpPr>
        <p:spPr bwMode="auto">
          <a:xfrm>
            <a:off x="4573588" y="4106863"/>
            <a:ext cx="1395412" cy="433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Carrizo Plain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100" y="4638675"/>
            <a:ext cx="2078038" cy="2057400"/>
          </a:xfrm>
          <a:prstGeom prst="rect">
            <a:avLst/>
          </a:prstGeom>
          <a:noFill/>
          <a:ln w="28575">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sp>
        <p:nvSpPr>
          <p:cNvPr id="10" name="Freeform 9"/>
          <p:cNvSpPr/>
          <p:nvPr/>
        </p:nvSpPr>
        <p:spPr>
          <a:xfrm>
            <a:off x="552450" y="5618163"/>
            <a:ext cx="614363" cy="557212"/>
          </a:xfrm>
          <a:custGeom>
            <a:avLst/>
            <a:gdLst>
              <a:gd name="connsiteX0" fmla="*/ 0 w 2047875"/>
              <a:gd name="connsiteY0" fmla="*/ 1857375 h 1857375"/>
              <a:gd name="connsiteX1" fmla="*/ 371475 w 2047875"/>
              <a:gd name="connsiteY1" fmla="*/ 1504950 h 1857375"/>
              <a:gd name="connsiteX2" fmla="*/ 581025 w 2047875"/>
              <a:gd name="connsiteY2" fmla="*/ 1419225 h 1857375"/>
              <a:gd name="connsiteX3" fmla="*/ 714375 w 2047875"/>
              <a:gd name="connsiteY3" fmla="*/ 1095375 h 1857375"/>
              <a:gd name="connsiteX4" fmla="*/ 1038225 w 2047875"/>
              <a:gd name="connsiteY4" fmla="*/ 723900 h 1857375"/>
              <a:gd name="connsiteX5" fmla="*/ 1581150 w 2047875"/>
              <a:gd name="connsiteY5" fmla="*/ 323850 h 1857375"/>
              <a:gd name="connsiteX6" fmla="*/ 2047875 w 2047875"/>
              <a:gd name="connsiteY6"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875" h="1857375">
                <a:moveTo>
                  <a:pt x="0" y="1857375"/>
                </a:moveTo>
                <a:cubicBezTo>
                  <a:pt x="137319" y="1717675"/>
                  <a:pt x="274638" y="1577975"/>
                  <a:pt x="371475" y="1504950"/>
                </a:cubicBezTo>
                <a:cubicBezTo>
                  <a:pt x="468312" y="1431925"/>
                  <a:pt x="523875" y="1487487"/>
                  <a:pt x="581025" y="1419225"/>
                </a:cubicBezTo>
                <a:cubicBezTo>
                  <a:pt x="638175" y="1350963"/>
                  <a:pt x="638175" y="1211262"/>
                  <a:pt x="714375" y="1095375"/>
                </a:cubicBezTo>
                <a:cubicBezTo>
                  <a:pt x="790575" y="979487"/>
                  <a:pt x="893763" y="852487"/>
                  <a:pt x="1038225" y="723900"/>
                </a:cubicBezTo>
                <a:cubicBezTo>
                  <a:pt x="1182688" y="595312"/>
                  <a:pt x="1412875" y="444500"/>
                  <a:pt x="1581150" y="323850"/>
                </a:cubicBezTo>
                <a:cubicBezTo>
                  <a:pt x="1749425" y="203200"/>
                  <a:pt x="1898650" y="101600"/>
                  <a:pt x="20478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a:off x="1230313" y="5235575"/>
            <a:ext cx="476250" cy="409575"/>
          </a:xfrm>
          <a:custGeom>
            <a:avLst/>
            <a:gdLst>
              <a:gd name="connsiteX0" fmla="*/ 0 w 1590675"/>
              <a:gd name="connsiteY0" fmla="*/ 1362075 h 1362075"/>
              <a:gd name="connsiteX1" fmla="*/ 390525 w 1590675"/>
              <a:gd name="connsiteY1" fmla="*/ 1152525 h 1362075"/>
              <a:gd name="connsiteX2" fmla="*/ 628650 w 1590675"/>
              <a:gd name="connsiteY2" fmla="*/ 1076325 h 1362075"/>
              <a:gd name="connsiteX3" fmla="*/ 933450 w 1590675"/>
              <a:gd name="connsiteY3" fmla="*/ 819150 h 1362075"/>
              <a:gd name="connsiteX4" fmla="*/ 1266825 w 1590675"/>
              <a:gd name="connsiteY4" fmla="*/ 447675 h 1362075"/>
              <a:gd name="connsiteX5" fmla="*/ 1590675 w 1590675"/>
              <a:gd name="connsiteY5" fmla="*/ 0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675" h="1362075">
                <a:moveTo>
                  <a:pt x="0" y="1362075"/>
                </a:moveTo>
                <a:cubicBezTo>
                  <a:pt x="142875" y="1281112"/>
                  <a:pt x="285750" y="1200150"/>
                  <a:pt x="390525" y="1152525"/>
                </a:cubicBezTo>
                <a:cubicBezTo>
                  <a:pt x="495300" y="1104900"/>
                  <a:pt x="538163" y="1131887"/>
                  <a:pt x="628650" y="1076325"/>
                </a:cubicBezTo>
                <a:cubicBezTo>
                  <a:pt x="719137" y="1020763"/>
                  <a:pt x="827088" y="923925"/>
                  <a:pt x="933450" y="819150"/>
                </a:cubicBezTo>
                <a:cubicBezTo>
                  <a:pt x="1039812" y="714375"/>
                  <a:pt x="1157288" y="584200"/>
                  <a:pt x="1266825" y="447675"/>
                </a:cubicBezTo>
                <a:cubicBezTo>
                  <a:pt x="1376363" y="311150"/>
                  <a:pt x="1483519" y="155575"/>
                  <a:pt x="15906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5-Point Star 12"/>
          <p:cNvSpPr/>
          <p:nvPr/>
        </p:nvSpPr>
        <p:spPr>
          <a:xfrm>
            <a:off x="4867275" y="3514725"/>
            <a:ext cx="171450" cy="17145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1"/>
          <p:cNvSpPr txBox="1">
            <a:spLocks/>
          </p:cNvSpPr>
          <p:nvPr/>
        </p:nvSpPr>
        <p:spPr bwMode="auto">
          <a:xfrm>
            <a:off x="104775" y="4648200"/>
            <a:ext cx="2095500" cy="30956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5 m offset</a:t>
            </a:r>
          </a:p>
        </p:txBody>
      </p:sp>
      <p:sp>
        <p:nvSpPr>
          <p:cNvPr id="22" name="5-Point Star 21"/>
          <p:cNvSpPr/>
          <p:nvPr/>
        </p:nvSpPr>
        <p:spPr>
          <a:xfrm>
            <a:off x="5248275" y="3514725"/>
            <a:ext cx="171450" cy="17145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5-Point Star 22"/>
          <p:cNvSpPr/>
          <p:nvPr/>
        </p:nvSpPr>
        <p:spPr>
          <a:xfrm>
            <a:off x="5667375" y="3514725"/>
            <a:ext cx="171450" cy="17145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100" y="2409825"/>
            <a:ext cx="2078038" cy="2057400"/>
          </a:xfrm>
          <a:prstGeom prst="rect">
            <a:avLst/>
          </a:prstGeom>
          <a:noFill/>
          <a:ln w="2857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sp>
        <p:nvSpPr>
          <p:cNvPr id="24" name="Freeform 23"/>
          <p:cNvSpPr/>
          <p:nvPr/>
        </p:nvSpPr>
        <p:spPr>
          <a:xfrm>
            <a:off x="549275" y="3398838"/>
            <a:ext cx="635000" cy="565150"/>
          </a:xfrm>
          <a:custGeom>
            <a:avLst/>
            <a:gdLst>
              <a:gd name="connsiteX0" fmla="*/ 0 w 2114550"/>
              <a:gd name="connsiteY0" fmla="*/ 1885950 h 1885950"/>
              <a:gd name="connsiteX1" fmla="*/ 552450 w 2114550"/>
              <a:gd name="connsiteY1" fmla="*/ 1638300 h 1885950"/>
              <a:gd name="connsiteX2" fmla="*/ 981075 w 2114550"/>
              <a:gd name="connsiteY2" fmla="*/ 1209675 h 1885950"/>
              <a:gd name="connsiteX3" fmla="*/ 1304925 w 2114550"/>
              <a:gd name="connsiteY3" fmla="*/ 733425 h 1885950"/>
              <a:gd name="connsiteX4" fmla="*/ 1524000 w 2114550"/>
              <a:gd name="connsiteY4" fmla="*/ 514350 h 1885950"/>
              <a:gd name="connsiteX5" fmla="*/ 1676400 w 2114550"/>
              <a:gd name="connsiteY5" fmla="*/ 238125 h 1885950"/>
              <a:gd name="connsiteX6" fmla="*/ 2114550 w 2114550"/>
              <a:gd name="connsiteY6" fmla="*/ 0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4550" h="1885950">
                <a:moveTo>
                  <a:pt x="0" y="1885950"/>
                </a:moveTo>
                <a:cubicBezTo>
                  <a:pt x="194469" y="1818481"/>
                  <a:pt x="388938" y="1751012"/>
                  <a:pt x="552450" y="1638300"/>
                </a:cubicBezTo>
                <a:cubicBezTo>
                  <a:pt x="715962" y="1525588"/>
                  <a:pt x="855663" y="1360487"/>
                  <a:pt x="981075" y="1209675"/>
                </a:cubicBezTo>
                <a:cubicBezTo>
                  <a:pt x="1106487" y="1058863"/>
                  <a:pt x="1214438" y="849312"/>
                  <a:pt x="1304925" y="733425"/>
                </a:cubicBezTo>
                <a:cubicBezTo>
                  <a:pt x="1395412" y="617538"/>
                  <a:pt x="1462088" y="596900"/>
                  <a:pt x="1524000" y="514350"/>
                </a:cubicBezTo>
                <a:cubicBezTo>
                  <a:pt x="1585912" y="431800"/>
                  <a:pt x="1577975" y="323850"/>
                  <a:pt x="1676400" y="238125"/>
                </a:cubicBezTo>
                <a:cubicBezTo>
                  <a:pt x="1774825" y="152400"/>
                  <a:pt x="1944687" y="76200"/>
                  <a:pt x="21145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24"/>
          <p:cNvSpPr/>
          <p:nvPr/>
        </p:nvSpPr>
        <p:spPr>
          <a:xfrm>
            <a:off x="1335088" y="2960688"/>
            <a:ext cx="835025" cy="506412"/>
          </a:xfrm>
          <a:custGeom>
            <a:avLst/>
            <a:gdLst>
              <a:gd name="connsiteX0" fmla="*/ 0 w 2781300"/>
              <a:gd name="connsiteY0" fmla="*/ 1685925 h 1685925"/>
              <a:gd name="connsiteX1" fmla="*/ 552450 w 2781300"/>
              <a:gd name="connsiteY1" fmla="*/ 1400175 h 1685925"/>
              <a:gd name="connsiteX2" fmla="*/ 1152525 w 2781300"/>
              <a:gd name="connsiteY2" fmla="*/ 1152525 h 1685925"/>
              <a:gd name="connsiteX3" fmla="*/ 1504950 w 2781300"/>
              <a:gd name="connsiteY3" fmla="*/ 752475 h 1685925"/>
              <a:gd name="connsiteX4" fmla="*/ 1885950 w 2781300"/>
              <a:gd name="connsiteY4" fmla="*/ 419100 h 1685925"/>
              <a:gd name="connsiteX5" fmla="*/ 2524125 w 2781300"/>
              <a:gd name="connsiteY5" fmla="*/ 257175 h 1685925"/>
              <a:gd name="connsiteX6" fmla="*/ 2781300 w 2781300"/>
              <a:gd name="connsiteY6" fmla="*/ 0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00" h="1685925">
                <a:moveTo>
                  <a:pt x="0" y="1685925"/>
                </a:moveTo>
                <a:cubicBezTo>
                  <a:pt x="180181" y="1587500"/>
                  <a:pt x="360363" y="1489075"/>
                  <a:pt x="552450" y="1400175"/>
                </a:cubicBezTo>
                <a:cubicBezTo>
                  <a:pt x="744537" y="1311275"/>
                  <a:pt x="993775" y="1260475"/>
                  <a:pt x="1152525" y="1152525"/>
                </a:cubicBezTo>
                <a:cubicBezTo>
                  <a:pt x="1311275" y="1044575"/>
                  <a:pt x="1382713" y="874712"/>
                  <a:pt x="1504950" y="752475"/>
                </a:cubicBezTo>
                <a:cubicBezTo>
                  <a:pt x="1627187" y="630238"/>
                  <a:pt x="1716088" y="501650"/>
                  <a:pt x="1885950" y="419100"/>
                </a:cubicBezTo>
                <a:cubicBezTo>
                  <a:pt x="2055812" y="336550"/>
                  <a:pt x="2374900" y="327025"/>
                  <a:pt x="2524125" y="257175"/>
                </a:cubicBezTo>
                <a:cubicBezTo>
                  <a:pt x="2673350" y="187325"/>
                  <a:pt x="2727325" y="93662"/>
                  <a:pt x="27813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itle 1"/>
          <p:cNvSpPr txBox="1">
            <a:spLocks/>
          </p:cNvSpPr>
          <p:nvPr/>
        </p:nvSpPr>
        <p:spPr bwMode="auto">
          <a:xfrm>
            <a:off x="104775" y="2419350"/>
            <a:ext cx="2095500" cy="30956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10 m offset</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5100" y="161925"/>
            <a:ext cx="2078038" cy="205740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pic>
      <p:sp>
        <p:nvSpPr>
          <p:cNvPr id="29" name="Freeform 28"/>
          <p:cNvSpPr/>
          <p:nvPr/>
        </p:nvSpPr>
        <p:spPr>
          <a:xfrm>
            <a:off x="701675" y="1062038"/>
            <a:ext cx="511175" cy="460375"/>
          </a:xfrm>
          <a:custGeom>
            <a:avLst/>
            <a:gdLst>
              <a:gd name="connsiteX0" fmla="*/ 0 w 1704975"/>
              <a:gd name="connsiteY0" fmla="*/ 1533525 h 1533525"/>
              <a:gd name="connsiteX1" fmla="*/ 714375 w 1704975"/>
              <a:gd name="connsiteY1" fmla="*/ 762000 h 1533525"/>
              <a:gd name="connsiteX2" fmla="*/ 1009650 w 1704975"/>
              <a:gd name="connsiteY2" fmla="*/ 438150 h 1533525"/>
              <a:gd name="connsiteX3" fmla="*/ 1352550 w 1704975"/>
              <a:gd name="connsiteY3" fmla="*/ 190500 h 1533525"/>
              <a:gd name="connsiteX4" fmla="*/ 1704975 w 1704975"/>
              <a:gd name="connsiteY4" fmla="*/ 0 h 153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75" h="1533525">
                <a:moveTo>
                  <a:pt x="0" y="1533525"/>
                </a:moveTo>
                <a:lnTo>
                  <a:pt x="714375" y="762000"/>
                </a:lnTo>
                <a:cubicBezTo>
                  <a:pt x="882650" y="579437"/>
                  <a:pt x="903288" y="533400"/>
                  <a:pt x="1009650" y="438150"/>
                </a:cubicBezTo>
                <a:cubicBezTo>
                  <a:pt x="1116012" y="342900"/>
                  <a:pt x="1236663" y="263525"/>
                  <a:pt x="1352550" y="190500"/>
                </a:cubicBezTo>
                <a:cubicBezTo>
                  <a:pt x="1468437" y="117475"/>
                  <a:pt x="1586706" y="58737"/>
                  <a:pt x="17049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29"/>
          <p:cNvSpPr/>
          <p:nvPr/>
        </p:nvSpPr>
        <p:spPr>
          <a:xfrm>
            <a:off x="1444625" y="496888"/>
            <a:ext cx="650875" cy="593725"/>
          </a:xfrm>
          <a:custGeom>
            <a:avLst/>
            <a:gdLst>
              <a:gd name="connsiteX0" fmla="*/ 0 w 2171700"/>
              <a:gd name="connsiteY0" fmla="*/ 1981200 h 1981200"/>
              <a:gd name="connsiteX1" fmla="*/ 257175 w 2171700"/>
              <a:gd name="connsiteY1" fmla="*/ 1619250 h 1981200"/>
              <a:gd name="connsiteX2" fmla="*/ 628650 w 2171700"/>
              <a:gd name="connsiteY2" fmla="*/ 1381125 h 1981200"/>
              <a:gd name="connsiteX3" fmla="*/ 981075 w 2171700"/>
              <a:gd name="connsiteY3" fmla="*/ 1104900 h 1981200"/>
              <a:gd name="connsiteX4" fmla="*/ 1123950 w 2171700"/>
              <a:gd name="connsiteY4" fmla="*/ 876300 h 1981200"/>
              <a:gd name="connsiteX5" fmla="*/ 1476375 w 2171700"/>
              <a:gd name="connsiteY5" fmla="*/ 657225 h 1981200"/>
              <a:gd name="connsiteX6" fmla="*/ 1628775 w 2171700"/>
              <a:gd name="connsiteY6" fmla="*/ 428625 h 1981200"/>
              <a:gd name="connsiteX7" fmla="*/ 1771650 w 2171700"/>
              <a:gd name="connsiteY7" fmla="*/ 152400 h 1981200"/>
              <a:gd name="connsiteX8" fmla="*/ 2171700 w 21717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1700" h="1981200">
                <a:moveTo>
                  <a:pt x="0" y="1981200"/>
                </a:moveTo>
                <a:cubicBezTo>
                  <a:pt x="76200" y="1850231"/>
                  <a:pt x="152400" y="1719262"/>
                  <a:pt x="257175" y="1619250"/>
                </a:cubicBezTo>
                <a:cubicBezTo>
                  <a:pt x="361950" y="1519237"/>
                  <a:pt x="508000" y="1466850"/>
                  <a:pt x="628650" y="1381125"/>
                </a:cubicBezTo>
                <a:cubicBezTo>
                  <a:pt x="749300" y="1295400"/>
                  <a:pt x="898525" y="1189037"/>
                  <a:pt x="981075" y="1104900"/>
                </a:cubicBezTo>
                <a:cubicBezTo>
                  <a:pt x="1063625" y="1020763"/>
                  <a:pt x="1041400" y="950912"/>
                  <a:pt x="1123950" y="876300"/>
                </a:cubicBezTo>
                <a:cubicBezTo>
                  <a:pt x="1206500" y="801688"/>
                  <a:pt x="1392238" y="731837"/>
                  <a:pt x="1476375" y="657225"/>
                </a:cubicBezTo>
                <a:cubicBezTo>
                  <a:pt x="1560513" y="582612"/>
                  <a:pt x="1579563" y="512762"/>
                  <a:pt x="1628775" y="428625"/>
                </a:cubicBezTo>
                <a:cubicBezTo>
                  <a:pt x="1677988" y="344487"/>
                  <a:pt x="1681163" y="223837"/>
                  <a:pt x="1771650" y="152400"/>
                </a:cubicBezTo>
                <a:cubicBezTo>
                  <a:pt x="1862138" y="80962"/>
                  <a:pt x="2016919" y="40481"/>
                  <a:pt x="21717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Title 1"/>
          <p:cNvSpPr txBox="1">
            <a:spLocks/>
          </p:cNvSpPr>
          <p:nvPr/>
        </p:nvSpPr>
        <p:spPr bwMode="auto">
          <a:xfrm>
            <a:off x="104775" y="171450"/>
            <a:ext cx="2095500" cy="30956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15 m offset</a:t>
            </a:r>
          </a:p>
        </p:txBody>
      </p:sp>
      <p:sp>
        <p:nvSpPr>
          <p:cNvPr id="2" name="Title 1"/>
          <p:cNvSpPr txBox="1">
            <a:spLocks/>
          </p:cNvSpPr>
          <p:nvPr/>
        </p:nvSpPr>
        <p:spPr bwMode="auto">
          <a:xfrm>
            <a:off x="3446463" y="5807075"/>
            <a:ext cx="2151062" cy="433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Pacific Plate</a:t>
            </a:r>
          </a:p>
        </p:txBody>
      </p:sp>
      <p:sp>
        <p:nvSpPr>
          <p:cNvPr id="3" name="Title 1"/>
          <p:cNvSpPr txBox="1">
            <a:spLocks/>
          </p:cNvSpPr>
          <p:nvPr/>
        </p:nvSpPr>
        <p:spPr bwMode="auto">
          <a:xfrm>
            <a:off x="3221038" y="642938"/>
            <a:ext cx="2627312" cy="433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North American Plate</a:t>
            </a:r>
          </a:p>
        </p:txBody>
      </p:sp>
      <p:sp>
        <p:nvSpPr>
          <p:cNvPr id="15382" name="AutoShape 22"/>
          <p:cNvSpPr>
            <a:spLocks noChangeArrowheads="1"/>
          </p:cNvSpPr>
          <p:nvPr/>
        </p:nvSpPr>
        <p:spPr bwMode="auto">
          <a:xfrm>
            <a:off x="5638800" y="825500"/>
            <a:ext cx="469900" cy="114300"/>
          </a:xfrm>
          <a:prstGeom prst="rightArrow">
            <a:avLst>
              <a:gd name="adj1" fmla="val 50000"/>
              <a:gd name="adj2" fmla="val 102778"/>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outerShdw blurRad="38100" dist="38100" dir="2700000" algn="tl">
                  <a:srgbClr val="FFFFFF"/>
                </a:outerShdw>
              </a:effectLst>
              <a:uLnTx/>
              <a:uFillTx/>
              <a:latin typeface="Calibri"/>
              <a:ea typeface="+mn-ea"/>
              <a:cs typeface="Arial" charset="0"/>
            </a:endParaRPr>
          </a:p>
        </p:txBody>
      </p:sp>
      <p:sp>
        <p:nvSpPr>
          <p:cNvPr id="15383" name="AutoShape 23"/>
          <p:cNvSpPr>
            <a:spLocks noChangeArrowheads="1"/>
          </p:cNvSpPr>
          <p:nvPr/>
        </p:nvSpPr>
        <p:spPr bwMode="auto">
          <a:xfrm rot="10800000">
            <a:off x="3403600" y="5969000"/>
            <a:ext cx="469900" cy="114300"/>
          </a:xfrm>
          <a:prstGeom prst="rightArrow">
            <a:avLst>
              <a:gd name="adj1" fmla="val 50000"/>
              <a:gd name="adj2" fmla="val 102778"/>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outerShdw blurRad="38100" dist="38100" dir="2700000" algn="tl">
                  <a:srgbClr val="FFFFFF"/>
                </a:outerShdw>
              </a:effectLst>
              <a:uLnTx/>
              <a:uFillTx/>
              <a:latin typeface="Calibri"/>
              <a:ea typeface="+mn-ea"/>
              <a:cs typeface="Arial" charset="0"/>
            </a:endParaRPr>
          </a:p>
        </p:txBody>
      </p:sp>
    </p:spTree>
    <p:extLst>
      <p:ext uri="{BB962C8B-B14F-4D97-AF65-F5344CB8AC3E}">
        <p14:creationId xmlns:p14="http://schemas.microsoft.com/office/powerpoint/2010/main" val="14429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8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8" grpId="0"/>
      <p:bldP spid="33" grpId="0"/>
      <p:bldP spid="2" grpId="0"/>
      <p:bldP spid="3" grpId="0"/>
      <p:bldP spid="15382" grpId="0" animBg="1"/>
      <p:bldP spid="1538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Zielke Wallace Creek Offset Histogram.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096" y="1920875"/>
            <a:ext cx="6057967" cy="3475038"/>
          </a:xfrm>
          <a:prstGeom prst="rect">
            <a:avLst/>
          </a:prstGeom>
        </p:spPr>
      </p:pic>
      <p:pic>
        <p:nvPicPr>
          <p:cNvPr id="30721"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100" y="2409825"/>
            <a:ext cx="2078038" cy="2057400"/>
          </a:xfrm>
          <a:prstGeom prst="rect">
            <a:avLst/>
          </a:prstGeom>
          <a:noFill/>
          <a:ln w="28575">
            <a:solidFill>
              <a:srgbClr val="660066"/>
            </a:solidFill>
            <a:miter lim="800000"/>
            <a:headEnd/>
            <a:tailEnd/>
          </a:ln>
          <a:extLst>
            <a:ext uri="{909E8E84-426E-40dd-AFC4-6F175D3DCCD1}">
              <a14:hiddenFill xmlns="" xmlns:a14="http://schemas.microsoft.com/office/drawing/2010/main">
                <a:solidFill>
                  <a:srgbClr val="FFFFFF"/>
                </a:solidFill>
              </a14:hiddenFill>
            </a:ext>
          </a:extLst>
        </p:spPr>
      </p:pic>
      <p:sp>
        <p:nvSpPr>
          <p:cNvPr id="24" name="Freeform 23"/>
          <p:cNvSpPr/>
          <p:nvPr/>
        </p:nvSpPr>
        <p:spPr>
          <a:xfrm>
            <a:off x="549275" y="3398838"/>
            <a:ext cx="635000" cy="565150"/>
          </a:xfrm>
          <a:custGeom>
            <a:avLst/>
            <a:gdLst>
              <a:gd name="connsiteX0" fmla="*/ 0 w 2114550"/>
              <a:gd name="connsiteY0" fmla="*/ 1885950 h 1885950"/>
              <a:gd name="connsiteX1" fmla="*/ 552450 w 2114550"/>
              <a:gd name="connsiteY1" fmla="*/ 1638300 h 1885950"/>
              <a:gd name="connsiteX2" fmla="*/ 981075 w 2114550"/>
              <a:gd name="connsiteY2" fmla="*/ 1209675 h 1885950"/>
              <a:gd name="connsiteX3" fmla="*/ 1304925 w 2114550"/>
              <a:gd name="connsiteY3" fmla="*/ 733425 h 1885950"/>
              <a:gd name="connsiteX4" fmla="*/ 1524000 w 2114550"/>
              <a:gd name="connsiteY4" fmla="*/ 514350 h 1885950"/>
              <a:gd name="connsiteX5" fmla="*/ 1676400 w 2114550"/>
              <a:gd name="connsiteY5" fmla="*/ 238125 h 1885950"/>
              <a:gd name="connsiteX6" fmla="*/ 2114550 w 2114550"/>
              <a:gd name="connsiteY6" fmla="*/ 0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4550" h="1885950">
                <a:moveTo>
                  <a:pt x="0" y="1885950"/>
                </a:moveTo>
                <a:cubicBezTo>
                  <a:pt x="194469" y="1818481"/>
                  <a:pt x="388938" y="1751012"/>
                  <a:pt x="552450" y="1638300"/>
                </a:cubicBezTo>
                <a:cubicBezTo>
                  <a:pt x="715962" y="1525588"/>
                  <a:pt x="855663" y="1360487"/>
                  <a:pt x="981075" y="1209675"/>
                </a:cubicBezTo>
                <a:cubicBezTo>
                  <a:pt x="1106487" y="1058863"/>
                  <a:pt x="1214438" y="849312"/>
                  <a:pt x="1304925" y="733425"/>
                </a:cubicBezTo>
                <a:cubicBezTo>
                  <a:pt x="1395412" y="617538"/>
                  <a:pt x="1462088" y="596900"/>
                  <a:pt x="1524000" y="514350"/>
                </a:cubicBezTo>
                <a:cubicBezTo>
                  <a:pt x="1585912" y="431800"/>
                  <a:pt x="1577975" y="323850"/>
                  <a:pt x="1676400" y="238125"/>
                </a:cubicBezTo>
                <a:cubicBezTo>
                  <a:pt x="1774825" y="152400"/>
                  <a:pt x="1944687" y="76200"/>
                  <a:pt x="21145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24"/>
          <p:cNvSpPr/>
          <p:nvPr/>
        </p:nvSpPr>
        <p:spPr>
          <a:xfrm>
            <a:off x="1335088" y="2960688"/>
            <a:ext cx="835025" cy="506412"/>
          </a:xfrm>
          <a:custGeom>
            <a:avLst/>
            <a:gdLst>
              <a:gd name="connsiteX0" fmla="*/ 0 w 2781300"/>
              <a:gd name="connsiteY0" fmla="*/ 1685925 h 1685925"/>
              <a:gd name="connsiteX1" fmla="*/ 552450 w 2781300"/>
              <a:gd name="connsiteY1" fmla="*/ 1400175 h 1685925"/>
              <a:gd name="connsiteX2" fmla="*/ 1152525 w 2781300"/>
              <a:gd name="connsiteY2" fmla="*/ 1152525 h 1685925"/>
              <a:gd name="connsiteX3" fmla="*/ 1504950 w 2781300"/>
              <a:gd name="connsiteY3" fmla="*/ 752475 h 1685925"/>
              <a:gd name="connsiteX4" fmla="*/ 1885950 w 2781300"/>
              <a:gd name="connsiteY4" fmla="*/ 419100 h 1685925"/>
              <a:gd name="connsiteX5" fmla="*/ 2524125 w 2781300"/>
              <a:gd name="connsiteY5" fmla="*/ 257175 h 1685925"/>
              <a:gd name="connsiteX6" fmla="*/ 2781300 w 2781300"/>
              <a:gd name="connsiteY6" fmla="*/ 0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00" h="1685925">
                <a:moveTo>
                  <a:pt x="0" y="1685925"/>
                </a:moveTo>
                <a:cubicBezTo>
                  <a:pt x="180181" y="1587500"/>
                  <a:pt x="360363" y="1489075"/>
                  <a:pt x="552450" y="1400175"/>
                </a:cubicBezTo>
                <a:cubicBezTo>
                  <a:pt x="744537" y="1311275"/>
                  <a:pt x="993775" y="1260475"/>
                  <a:pt x="1152525" y="1152525"/>
                </a:cubicBezTo>
                <a:cubicBezTo>
                  <a:pt x="1311275" y="1044575"/>
                  <a:pt x="1382713" y="874712"/>
                  <a:pt x="1504950" y="752475"/>
                </a:cubicBezTo>
                <a:cubicBezTo>
                  <a:pt x="1627187" y="630238"/>
                  <a:pt x="1716088" y="501650"/>
                  <a:pt x="1885950" y="419100"/>
                </a:cubicBezTo>
                <a:cubicBezTo>
                  <a:pt x="2055812" y="336550"/>
                  <a:pt x="2374900" y="327025"/>
                  <a:pt x="2524125" y="257175"/>
                </a:cubicBezTo>
                <a:cubicBezTo>
                  <a:pt x="2673350" y="187325"/>
                  <a:pt x="2727325" y="93662"/>
                  <a:pt x="27813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itle 1"/>
          <p:cNvSpPr txBox="1">
            <a:spLocks/>
          </p:cNvSpPr>
          <p:nvPr/>
        </p:nvSpPr>
        <p:spPr bwMode="auto">
          <a:xfrm>
            <a:off x="104775" y="2419350"/>
            <a:ext cx="2095500" cy="30956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10 m offset</a:t>
            </a:r>
          </a:p>
        </p:txBody>
      </p:sp>
      <p:pic>
        <p:nvPicPr>
          <p:cNvPr id="30727" name="Picture 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100" y="4638675"/>
            <a:ext cx="2078038" cy="2057400"/>
          </a:xfrm>
          <a:prstGeom prst="rect">
            <a:avLst/>
          </a:prstGeom>
          <a:noFill/>
          <a:ln w="28575">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sp>
        <p:nvSpPr>
          <p:cNvPr id="27" name="Freeform 26"/>
          <p:cNvSpPr/>
          <p:nvPr/>
        </p:nvSpPr>
        <p:spPr>
          <a:xfrm>
            <a:off x="552450" y="5618163"/>
            <a:ext cx="614363" cy="557212"/>
          </a:xfrm>
          <a:custGeom>
            <a:avLst/>
            <a:gdLst>
              <a:gd name="connsiteX0" fmla="*/ 0 w 2047875"/>
              <a:gd name="connsiteY0" fmla="*/ 1857375 h 1857375"/>
              <a:gd name="connsiteX1" fmla="*/ 371475 w 2047875"/>
              <a:gd name="connsiteY1" fmla="*/ 1504950 h 1857375"/>
              <a:gd name="connsiteX2" fmla="*/ 581025 w 2047875"/>
              <a:gd name="connsiteY2" fmla="*/ 1419225 h 1857375"/>
              <a:gd name="connsiteX3" fmla="*/ 714375 w 2047875"/>
              <a:gd name="connsiteY3" fmla="*/ 1095375 h 1857375"/>
              <a:gd name="connsiteX4" fmla="*/ 1038225 w 2047875"/>
              <a:gd name="connsiteY4" fmla="*/ 723900 h 1857375"/>
              <a:gd name="connsiteX5" fmla="*/ 1581150 w 2047875"/>
              <a:gd name="connsiteY5" fmla="*/ 323850 h 1857375"/>
              <a:gd name="connsiteX6" fmla="*/ 2047875 w 2047875"/>
              <a:gd name="connsiteY6"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875" h="1857375">
                <a:moveTo>
                  <a:pt x="0" y="1857375"/>
                </a:moveTo>
                <a:cubicBezTo>
                  <a:pt x="137319" y="1717675"/>
                  <a:pt x="274638" y="1577975"/>
                  <a:pt x="371475" y="1504950"/>
                </a:cubicBezTo>
                <a:cubicBezTo>
                  <a:pt x="468312" y="1431925"/>
                  <a:pt x="523875" y="1487487"/>
                  <a:pt x="581025" y="1419225"/>
                </a:cubicBezTo>
                <a:cubicBezTo>
                  <a:pt x="638175" y="1350963"/>
                  <a:pt x="638175" y="1211262"/>
                  <a:pt x="714375" y="1095375"/>
                </a:cubicBezTo>
                <a:cubicBezTo>
                  <a:pt x="790575" y="979487"/>
                  <a:pt x="893763" y="852487"/>
                  <a:pt x="1038225" y="723900"/>
                </a:cubicBezTo>
                <a:cubicBezTo>
                  <a:pt x="1182688" y="595312"/>
                  <a:pt x="1412875" y="444500"/>
                  <a:pt x="1581150" y="323850"/>
                </a:cubicBezTo>
                <a:cubicBezTo>
                  <a:pt x="1749425" y="203200"/>
                  <a:pt x="1898650" y="101600"/>
                  <a:pt x="20478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28"/>
          <p:cNvSpPr/>
          <p:nvPr/>
        </p:nvSpPr>
        <p:spPr>
          <a:xfrm>
            <a:off x="1230313" y="5235575"/>
            <a:ext cx="476250" cy="409575"/>
          </a:xfrm>
          <a:custGeom>
            <a:avLst/>
            <a:gdLst>
              <a:gd name="connsiteX0" fmla="*/ 0 w 1590675"/>
              <a:gd name="connsiteY0" fmla="*/ 1362075 h 1362075"/>
              <a:gd name="connsiteX1" fmla="*/ 390525 w 1590675"/>
              <a:gd name="connsiteY1" fmla="*/ 1152525 h 1362075"/>
              <a:gd name="connsiteX2" fmla="*/ 628650 w 1590675"/>
              <a:gd name="connsiteY2" fmla="*/ 1076325 h 1362075"/>
              <a:gd name="connsiteX3" fmla="*/ 933450 w 1590675"/>
              <a:gd name="connsiteY3" fmla="*/ 819150 h 1362075"/>
              <a:gd name="connsiteX4" fmla="*/ 1266825 w 1590675"/>
              <a:gd name="connsiteY4" fmla="*/ 447675 h 1362075"/>
              <a:gd name="connsiteX5" fmla="*/ 1590675 w 1590675"/>
              <a:gd name="connsiteY5" fmla="*/ 0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675" h="1362075">
                <a:moveTo>
                  <a:pt x="0" y="1362075"/>
                </a:moveTo>
                <a:cubicBezTo>
                  <a:pt x="142875" y="1281112"/>
                  <a:pt x="285750" y="1200150"/>
                  <a:pt x="390525" y="1152525"/>
                </a:cubicBezTo>
                <a:cubicBezTo>
                  <a:pt x="495300" y="1104900"/>
                  <a:pt x="538163" y="1131887"/>
                  <a:pt x="628650" y="1076325"/>
                </a:cubicBezTo>
                <a:cubicBezTo>
                  <a:pt x="719137" y="1020763"/>
                  <a:pt x="827088" y="923925"/>
                  <a:pt x="933450" y="819150"/>
                </a:cubicBezTo>
                <a:cubicBezTo>
                  <a:pt x="1039812" y="714375"/>
                  <a:pt x="1157288" y="584200"/>
                  <a:pt x="1266825" y="447675"/>
                </a:cubicBezTo>
                <a:cubicBezTo>
                  <a:pt x="1376363" y="311150"/>
                  <a:pt x="1483519" y="155575"/>
                  <a:pt x="15906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Title 1"/>
          <p:cNvSpPr txBox="1">
            <a:spLocks/>
          </p:cNvSpPr>
          <p:nvPr/>
        </p:nvSpPr>
        <p:spPr bwMode="auto">
          <a:xfrm>
            <a:off x="104775" y="4648200"/>
            <a:ext cx="2095500" cy="30956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5 m offset</a:t>
            </a:r>
          </a:p>
        </p:txBody>
      </p:sp>
      <p:pic>
        <p:nvPicPr>
          <p:cNvPr id="30731" name="Picture 3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5100" y="161925"/>
            <a:ext cx="2078038" cy="2057400"/>
          </a:xfrm>
          <a:prstGeom prst="rect">
            <a:avLst/>
          </a:prstGeom>
          <a:noFill/>
          <a:ln w="28575">
            <a:solidFill>
              <a:srgbClr val="008000"/>
            </a:solidFill>
            <a:miter lim="800000"/>
            <a:headEnd/>
            <a:tailEnd/>
          </a:ln>
          <a:extLst>
            <a:ext uri="{909E8E84-426E-40dd-AFC4-6F175D3DCCD1}">
              <a14:hiddenFill xmlns="" xmlns:a14="http://schemas.microsoft.com/office/drawing/2010/main">
                <a:solidFill>
                  <a:srgbClr val="FFFFFF"/>
                </a:solidFill>
              </a14:hiddenFill>
            </a:ext>
          </a:extLst>
        </p:spPr>
      </p:pic>
      <p:sp>
        <p:nvSpPr>
          <p:cNvPr id="32" name="Freeform 31"/>
          <p:cNvSpPr/>
          <p:nvPr/>
        </p:nvSpPr>
        <p:spPr>
          <a:xfrm>
            <a:off x="701675" y="1062038"/>
            <a:ext cx="511175" cy="460375"/>
          </a:xfrm>
          <a:custGeom>
            <a:avLst/>
            <a:gdLst>
              <a:gd name="connsiteX0" fmla="*/ 0 w 1704975"/>
              <a:gd name="connsiteY0" fmla="*/ 1533525 h 1533525"/>
              <a:gd name="connsiteX1" fmla="*/ 714375 w 1704975"/>
              <a:gd name="connsiteY1" fmla="*/ 762000 h 1533525"/>
              <a:gd name="connsiteX2" fmla="*/ 1009650 w 1704975"/>
              <a:gd name="connsiteY2" fmla="*/ 438150 h 1533525"/>
              <a:gd name="connsiteX3" fmla="*/ 1352550 w 1704975"/>
              <a:gd name="connsiteY3" fmla="*/ 190500 h 1533525"/>
              <a:gd name="connsiteX4" fmla="*/ 1704975 w 1704975"/>
              <a:gd name="connsiteY4" fmla="*/ 0 h 153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75" h="1533525">
                <a:moveTo>
                  <a:pt x="0" y="1533525"/>
                </a:moveTo>
                <a:lnTo>
                  <a:pt x="714375" y="762000"/>
                </a:lnTo>
                <a:cubicBezTo>
                  <a:pt x="882650" y="579437"/>
                  <a:pt x="903288" y="533400"/>
                  <a:pt x="1009650" y="438150"/>
                </a:cubicBezTo>
                <a:cubicBezTo>
                  <a:pt x="1116012" y="342900"/>
                  <a:pt x="1236663" y="263525"/>
                  <a:pt x="1352550" y="190500"/>
                </a:cubicBezTo>
                <a:cubicBezTo>
                  <a:pt x="1468437" y="117475"/>
                  <a:pt x="1586706" y="58737"/>
                  <a:pt x="17049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32"/>
          <p:cNvSpPr/>
          <p:nvPr/>
        </p:nvSpPr>
        <p:spPr>
          <a:xfrm>
            <a:off x="1444625" y="496888"/>
            <a:ext cx="650875" cy="593725"/>
          </a:xfrm>
          <a:custGeom>
            <a:avLst/>
            <a:gdLst>
              <a:gd name="connsiteX0" fmla="*/ 0 w 2171700"/>
              <a:gd name="connsiteY0" fmla="*/ 1981200 h 1981200"/>
              <a:gd name="connsiteX1" fmla="*/ 257175 w 2171700"/>
              <a:gd name="connsiteY1" fmla="*/ 1619250 h 1981200"/>
              <a:gd name="connsiteX2" fmla="*/ 628650 w 2171700"/>
              <a:gd name="connsiteY2" fmla="*/ 1381125 h 1981200"/>
              <a:gd name="connsiteX3" fmla="*/ 981075 w 2171700"/>
              <a:gd name="connsiteY3" fmla="*/ 1104900 h 1981200"/>
              <a:gd name="connsiteX4" fmla="*/ 1123950 w 2171700"/>
              <a:gd name="connsiteY4" fmla="*/ 876300 h 1981200"/>
              <a:gd name="connsiteX5" fmla="*/ 1476375 w 2171700"/>
              <a:gd name="connsiteY5" fmla="*/ 657225 h 1981200"/>
              <a:gd name="connsiteX6" fmla="*/ 1628775 w 2171700"/>
              <a:gd name="connsiteY6" fmla="*/ 428625 h 1981200"/>
              <a:gd name="connsiteX7" fmla="*/ 1771650 w 2171700"/>
              <a:gd name="connsiteY7" fmla="*/ 152400 h 1981200"/>
              <a:gd name="connsiteX8" fmla="*/ 2171700 w 21717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1700" h="1981200">
                <a:moveTo>
                  <a:pt x="0" y="1981200"/>
                </a:moveTo>
                <a:cubicBezTo>
                  <a:pt x="76200" y="1850231"/>
                  <a:pt x="152400" y="1719262"/>
                  <a:pt x="257175" y="1619250"/>
                </a:cubicBezTo>
                <a:cubicBezTo>
                  <a:pt x="361950" y="1519237"/>
                  <a:pt x="508000" y="1466850"/>
                  <a:pt x="628650" y="1381125"/>
                </a:cubicBezTo>
                <a:cubicBezTo>
                  <a:pt x="749300" y="1295400"/>
                  <a:pt x="898525" y="1189037"/>
                  <a:pt x="981075" y="1104900"/>
                </a:cubicBezTo>
                <a:cubicBezTo>
                  <a:pt x="1063625" y="1020763"/>
                  <a:pt x="1041400" y="950912"/>
                  <a:pt x="1123950" y="876300"/>
                </a:cubicBezTo>
                <a:cubicBezTo>
                  <a:pt x="1206500" y="801688"/>
                  <a:pt x="1392238" y="731837"/>
                  <a:pt x="1476375" y="657225"/>
                </a:cubicBezTo>
                <a:cubicBezTo>
                  <a:pt x="1560513" y="582612"/>
                  <a:pt x="1579563" y="512762"/>
                  <a:pt x="1628775" y="428625"/>
                </a:cubicBezTo>
                <a:cubicBezTo>
                  <a:pt x="1677988" y="344487"/>
                  <a:pt x="1681163" y="223837"/>
                  <a:pt x="1771650" y="152400"/>
                </a:cubicBezTo>
                <a:cubicBezTo>
                  <a:pt x="1862138" y="80962"/>
                  <a:pt x="2016919" y="40481"/>
                  <a:pt x="21717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Title 1"/>
          <p:cNvSpPr txBox="1">
            <a:spLocks/>
          </p:cNvSpPr>
          <p:nvPr/>
        </p:nvSpPr>
        <p:spPr bwMode="auto">
          <a:xfrm>
            <a:off x="104775" y="171450"/>
            <a:ext cx="2095500" cy="30956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15 m offset</a:t>
            </a:r>
          </a:p>
        </p:txBody>
      </p:sp>
      <p:sp>
        <p:nvSpPr>
          <p:cNvPr id="6" name="Freeform 5"/>
          <p:cNvSpPr/>
          <p:nvPr/>
        </p:nvSpPr>
        <p:spPr>
          <a:xfrm>
            <a:off x="2257425" y="4419600"/>
            <a:ext cx="1685925" cy="647700"/>
          </a:xfrm>
          <a:custGeom>
            <a:avLst/>
            <a:gdLst>
              <a:gd name="connsiteX0" fmla="*/ 0 w 1685925"/>
              <a:gd name="connsiteY0" fmla="*/ 504825 h 647700"/>
              <a:gd name="connsiteX1" fmla="*/ 1685925 w 1685925"/>
              <a:gd name="connsiteY1" fmla="*/ 0 h 647700"/>
              <a:gd name="connsiteX2" fmla="*/ 9525 w 1685925"/>
              <a:gd name="connsiteY2" fmla="*/ 647700 h 647700"/>
            </a:gdLst>
            <a:ahLst/>
            <a:cxnLst>
              <a:cxn ang="0">
                <a:pos x="connsiteX0" y="connsiteY0"/>
              </a:cxn>
              <a:cxn ang="0">
                <a:pos x="connsiteX1" y="connsiteY1"/>
              </a:cxn>
              <a:cxn ang="0">
                <a:pos x="connsiteX2" y="connsiteY2"/>
              </a:cxn>
            </a:cxnLst>
            <a:rect l="l" t="t" r="r" b="b"/>
            <a:pathLst>
              <a:path w="1685925" h="647700">
                <a:moveTo>
                  <a:pt x="0" y="504825"/>
                </a:moveTo>
                <a:lnTo>
                  <a:pt x="1685925" y="0"/>
                </a:lnTo>
                <a:lnTo>
                  <a:pt x="9525" y="647700"/>
                </a:lnTo>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34"/>
          <p:cNvSpPr/>
          <p:nvPr/>
        </p:nvSpPr>
        <p:spPr>
          <a:xfrm flipV="1">
            <a:off x="2257425" y="3286125"/>
            <a:ext cx="1685925" cy="657225"/>
          </a:xfrm>
          <a:custGeom>
            <a:avLst/>
            <a:gdLst>
              <a:gd name="connsiteX0" fmla="*/ 0 w 1685925"/>
              <a:gd name="connsiteY0" fmla="*/ 504825 h 647700"/>
              <a:gd name="connsiteX1" fmla="*/ 1685925 w 1685925"/>
              <a:gd name="connsiteY1" fmla="*/ 0 h 647700"/>
              <a:gd name="connsiteX2" fmla="*/ 9525 w 1685925"/>
              <a:gd name="connsiteY2" fmla="*/ 647700 h 647700"/>
            </a:gdLst>
            <a:ahLst/>
            <a:cxnLst>
              <a:cxn ang="0">
                <a:pos x="connsiteX0" y="connsiteY0"/>
              </a:cxn>
              <a:cxn ang="0">
                <a:pos x="connsiteX1" y="connsiteY1"/>
              </a:cxn>
              <a:cxn ang="0">
                <a:pos x="connsiteX2" y="connsiteY2"/>
              </a:cxn>
            </a:cxnLst>
            <a:rect l="l" t="t" r="r" b="b"/>
            <a:pathLst>
              <a:path w="1685925" h="647700">
                <a:moveTo>
                  <a:pt x="0" y="504825"/>
                </a:moveTo>
                <a:lnTo>
                  <a:pt x="1685925" y="0"/>
                </a:lnTo>
                <a:lnTo>
                  <a:pt x="9525" y="647700"/>
                </a:lnTo>
              </a:path>
            </a:pathLst>
          </a:cu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Freeform 7"/>
          <p:cNvSpPr/>
          <p:nvPr/>
        </p:nvSpPr>
        <p:spPr>
          <a:xfrm>
            <a:off x="2247900" y="1314450"/>
            <a:ext cx="1781175" cy="2066925"/>
          </a:xfrm>
          <a:custGeom>
            <a:avLst/>
            <a:gdLst>
              <a:gd name="connsiteX0" fmla="*/ 0 w 1781175"/>
              <a:gd name="connsiteY0" fmla="*/ 0 h 1695450"/>
              <a:gd name="connsiteX1" fmla="*/ 1781175 w 1781175"/>
              <a:gd name="connsiteY1" fmla="*/ 1695450 h 1695450"/>
              <a:gd name="connsiteX2" fmla="*/ 19050 w 1781175"/>
              <a:gd name="connsiteY2" fmla="*/ 228600 h 1695450"/>
            </a:gdLst>
            <a:ahLst/>
            <a:cxnLst>
              <a:cxn ang="0">
                <a:pos x="connsiteX0" y="connsiteY0"/>
              </a:cxn>
              <a:cxn ang="0">
                <a:pos x="connsiteX1" y="connsiteY1"/>
              </a:cxn>
              <a:cxn ang="0">
                <a:pos x="connsiteX2" y="connsiteY2"/>
              </a:cxn>
            </a:cxnLst>
            <a:rect l="l" t="t" r="r" b="b"/>
            <a:pathLst>
              <a:path w="1781175" h="1695450">
                <a:moveTo>
                  <a:pt x="0" y="0"/>
                </a:moveTo>
                <a:lnTo>
                  <a:pt x="1781175" y="1695450"/>
                </a:lnTo>
                <a:lnTo>
                  <a:pt x="19050" y="228600"/>
                </a:lnTo>
              </a:path>
            </a:pathLst>
          </a:cu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itle 1"/>
          <p:cNvSpPr txBox="1">
            <a:spLocks/>
          </p:cNvSpPr>
          <p:nvPr/>
        </p:nvSpPr>
        <p:spPr bwMode="auto">
          <a:xfrm>
            <a:off x="152400" y="6378575"/>
            <a:ext cx="2095500" cy="30956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1857</a:t>
            </a:r>
            <a:r>
              <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 earthquake</a:t>
            </a:r>
          </a:p>
        </p:txBody>
      </p:sp>
      <p:sp>
        <p:nvSpPr>
          <p:cNvPr id="38" name="Title 1"/>
          <p:cNvSpPr txBox="1">
            <a:spLocks/>
          </p:cNvSpPr>
          <p:nvPr/>
        </p:nvSpPr>
        <p:spPr bwMode="auto">
          <a:xfrm>
            <a:off x="171450" y="4143375"/>
            <a:ext cx="2095500" cy="30956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latest 2 eqs</a:t>
            </a:r>
            <a:endPar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endParaRPr>
          </a:p>
        </p:txBody>
      </p:sp>
      <p:sp>
        <p:nvSpPr>
          <p:cNvPr id="39" name="Title 1"/>
          <p:cNvSpPr txBox="1">
            <a:spLocks/>
          </p:cNvSpPr>
          <p:nvPr/>
        </p:nvSpPr>
        <p:spPr bwMode="auto">
          <a:xfrm>
            <a:off x="174625" y="1870075"/>
            <a:ext cx="2095500" cy="30956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DDDDDD"/>
                  </a:outerShdw>
                </a:effectLst>
                <a:uLnTx/>
                <a:uFillTx/>
                <a:latin typeface="Arial" charset="0"/>
                <a:ea typeface="ＭＳ Ｐゴシック" charset="0"/>
                <a:cs typeface="Arial" charset="0"/>
              </a:rPr>
              <a:t>latest 3 eqs</a:t>
            </a:r>
            <a:endParaRPr kumimoji="0" lang="en-US" sz="1800" b="1"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endParaRPr>
          </a:p>
        </p:txBody>
      </p:sp>
      <p:sp>
        <p:nvSpPr>
          <p:cNvPr id="3" name="Title 2"/>
          <p:cNvSpPr>
            <a:spLocks noGrp="1"/>
          </p:cNvSpPr>
          <p:nvPr>
            <p:ph type="title"/>
          </p:nvPr>
        </p:nvSpPr>
        <p:spPr>
          <a:xfrm>
            <a:off x="3751082" y="249410"/>
            <a:ext cx="4935717" cy="502088"/>
          </a:xfrm>
        </p:spPr>
        <p:txBody>
          <a:bodyPr/>
          <a:lstStyle/>
          <a:p>
            <a:r>
              <a:rPr lang="en-US" dirty="0" err="1"/>
              <a:t>Zielke</a:t>
            </a:r>
            <a:r>
              <a:rPr lang="en-US" dirty="0"/>
              <a:t> et al 2010 analysis of stream offsets</a:t>
            </a:r>
          </a:p>
        </p:txBody>
      </p:sp>
    </p:spTree>
    <p:extLst>
      <p:ext uri="{BB962C8B-B14F-4D97-AF65-F5344CB8AC3E}">
        <p14:creationId xmlns:p14="http://schemas.microsoft.com/office/powerpoint/2010/main" val="132676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525" y="1204913"/>
            <a:ext cx="8334375" cy="428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6" name="TextBox 5"/>
          <p:cNvSpPr txBox="1">
            <a:spLocks noChangeArrowheads="1"/>
          </p:cNvSpPr>
          <p:nvPr/>
        </p:nvSpPr>
        <p:spPr bwMode="auto">
          <a:xfrm>
            <a:off x="282575" y="5511800"/>
            <a:ext cx="374332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Pre-earthquake DEM (2m)</a:t>
            </a:r>
          </a:p>
        </p:txBody>
      </p:sp>
      <p:sp>
        <p:nvSpPr>
          <p:cNvPr id="110597" name="TextBox 6"/>
          <p:cNvSpPr txBox="1">
            <a:spLocks noChangeArrowheads="1"/>
          </p:cNvSpPr>
          <p:nvPr/>
        </p:nvSpPr>
        <p:spPr bwMode="auto">
          <a:xfrm>
            <a:off x="4840941" y="5495925"/>
            <a:ext cx="394110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(data from Edwin </a:t>
            </a:r>
            <a:r>
              <a:rPr kumimoji="0" lang="en-US" sz="1800" b="0" i="0" u="none" strike="noStrike" kern="1200" cap="none" spc="0" normalizeH="0" baseline="0" noProof="0" dirty="0" err="1">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Nissen</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a:t>
            </a:r>
          </a:p>
        </p:txBody>
      </p:sp>
      <p:sp>
        <p:nvSpPr>
          <p:cNvPr id="110601" name="TextBox 2"/>
          <p:cNvSpPr txBox="1">
            <a:spLocks noChangeArrowheads="1"/>
          </p:cNvSpPr>
          <p:nvPr/>
        </p:nvSpPr>
        <p:spPr bwMode="auto">
          <a:xfrm>
            <a:off x="279400" y="212725"/>
            <a:ext cx="82867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2008 Iwate-Miyagi earthquake (Mw 6.9), Japan </a:t>
            </a:r>
          </a:p>
        </p:txBody>
      </p:sp>
    </p:spTree>
    <p:extLst>
      <p:ext uri="{BB962C8B-B14F-4D97-AF65-F5344CB8AC3E}">
        <p14:creationId xmlns:p14="http://schemas.microsoft.com/office/powerpoint/2010/main" val="885207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525" y="1204913"/>
            <a:ext cx="8334375" cy="428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1624" name="TextBox 5"/>
          <p:cNvSpPr txBox="1">
            <a:spLocks noChangeArrowheads="1"/>
          </p:cNvSpPr>
          <p:nvPr/>
        </p:nvSpPr>
        <p:spPr bwMode="auto">
          <a:xfrm>
            <a:off x="282575" y="5511800"/>
            <a:ext cx="374332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Post-earthquake DEM (1m)</a:t>
            </a:r>
          </a:p>
        </p:txBody>
      </p:sp>
      <p:sp>
        <p:nvSpPr>
          <p:cNvPr id="111626" name="TextBox 2"/>
          <p:cNvSpPr txBox="1">
            <a:spLocks noChangeArrowheads="1"/>
          </p:cNvSpPr>
          <p:nvPr/>
        </p:nvSpPr>
        <p:spPr bwMode="auto">
          <a:xfrm>
            <a:off x="279400" y="212725"/>
            <a:ext cx="82867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2008 Iwate-Miyagi earthquake (Mw 6.9), Japan </a:t>
            </a:r>
          </a:p>
        </p:txBody>
      </p:sp>
      <p:sp>
        <p:nvSpPr>
          <p:cNvPr id="6" name="TextBox 6"/>
          <p:cNvSpPr txBox="1">
            <a:spLocks noChangeArrowheads="1"/>
          </p:cNvSpPr>
          <p:nvPr/>
        </p:nvSpPr>
        <p:spPr bwMode="auto">
          <a:xfrm>
            <a:off x="4840941" y="5495925"/>
            <a:ext cx="394110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(data from Edwin </a:t>
            </a:r>
            <a:r>
              <a:rPr kumimoji="0" lang="en-US" sz="1800" b="0" i="0" u="none" strike="noStrike" kern="1200" cap="none" spc="0" normalizeH="0" baseline="0" noProof="0" dirty="0" err="1">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Nissen</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a:t>
            </a:r>
          </a:p>
        </p:txBody>
      </p:sp>
    </p:spTree>
    <p:extLst>
      <p:ext uri="{BB962C8B-B14F-4D97-AF65-F5344CB8AC3E}">
        <p14:creationId xmlns:p14="http://schemas.microsoft.com/office/powerpoint/2010/main" val="1606553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F47D8B-3368-DC49-9A7D-1220B0F0A6D4}"/>
              </a:ext>
            </a:extLst>
          </p:cNvPr>
          <p:cNvSpPr>
            <a:spLocks noGrp="1"/>
          </p:cNvSpPr>
          <p:nvPr>
            <p:ph type="title"/>
          </p:nvPr>
        </p:nvSpPr>
        <p:spPr/>
        <p:txBody>
          <a:bodyPr/>
          <a:lstStyle/>
          <a:p>
            <a:r>
              <a:rPr lang="en-US" dirty="0"/>
              <a:t>Topography and LIDAR</a:t>
            </a:r>
          </a:p>
        </p:txBody>
      </p:sp>
      <p:sp>
        <p:nvSpPr>
          <p:cNvPr id="5" name="Text Placeholder 4">
            <a:extLst>
              <a:ext uri="{FF2B5EF4-FFF2-40B4-BE49-F238E27FC236}">
                <a16:creationId xmlns:a16="http://schemas.microsoft.com/office/drawing/2014/main" id="{7DCD17F3-B33C-834A-9992-5F9EAC0D70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2729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204913"/>
            <a:ext cx="8334375" cy="428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Freeform 5"/>
          <p:cNvSpPr/>
          <p:nvPr/>
        </p:nvSpPr>
        <p:spPr>
          <a:xfrm>
            <a:off x="4600575" y="1841500"/>
            <a:ext cx="2305050" cy="2114550"/>
          </a:xfrm>
          <a:custGeom>
            <a:avLst/>
            <a:gdLst>
              <a:gd name="connsiteX0" fmla="*/ 1257300 w 2305050"/>
              <a:gd name="connsiteY0" fmla="*/ 2066925 h 2114550"/>
              <a:gd name="connsiteX1" fmla="*/ 1019175 w 2305050"/>
              <a:gd name="connsiteY1" fmla="*/ 1895475 h 2114550"/>
              <a:gd name="connsiteX2" fmla="*/ 685800 w 2305050"/>
              <a:gd name="connsiteY2" fmla="*/ 1762125 h 2114550"/>
              <a:gd name="connsiteX3" fmla="*/ 523875 w 2305050"/>
              <a:gd name="connsiteY3" fmla="*/ 1704975 h 2114550"/>
              <a:gd name="connsiteX4" fmla="*/ 323850 w 2305050"/>
              <a:gd name="connsiteY4" fmla="*/ 1590675 h 2114550"/>
              <a:gd name="connsiteX5" fmla="*/ 114300 w 2305050"/>
              <a:gd name="connsiteY5" fmla="*/ 1400175 h 2114550"/>
              <a:gd name="connsiteX6" fmla="*/ 19050 w 2305050"/>
              <a:gd name="connsiteY6" fmla="*/ 1257300 h 2114550"/>
              <a:gd name="connsiteX7" fmla="*/ 0 w 2305050"/>
              <a:gd name="connsiteY7" fmla="*/ 1085850 h 2114550"/>
              <a:gd name="connsiteX8" fmla="*/ 133350 w 2305050"/>
              <a:gd name="connsiteY8" fmla="*/ 895350 h 2114550"/>
              <a:gd name="connsiteX9" fmla="*/ 276225 w 2305050"/>
              <a:gd name="connsiteY9" fmla="*/ 657225 h 2114550"/>
              <a:gd name="connsiteX10" fmla="*/ 447675 w 2305050"/>
              <a:gd name="connsiteY10" fmla="*/ 523875 h 2114550"/>
              <a:gd name="connsiteX11" fmla="*/ 742950 w 2305050"/>
              <a:gd name="connsiteY11" fmla="*/ 323850 h 2114550"/>
              <a:gd name="connsiteX12" fmla="*/ 971550 w 2305050"/>
              <a:gd name="connsiteY12" fmla="*/ 209550 h 2114550"/>
              <a:gd name="connsiteX13" fmla="*/ 1343025 w 2305050"/>
              <a:gd name="connsiteY13" fmla="*/ 228600 h 2114550"/>
              <a:gd name="connsiteX14" fmla="*/ 1619250 w 2305050"/>
              <a:gd name="connsiteY14" fmla="*/ 180975 h 2114550"/>
              <a:gd name="connsiteX15" fmla="*/ 1943100 w 2305050"/>
              <a:gd name="connsiteY15" fmla="*/ 76200 h 2114550"/>
              <a:gd name="connsiteX16" fmla="*/ 2209800 w 2305050"/>
              <a:gd name="connsiteY16" fmla="*/ 0 h 2114550"/>
              <a:gd name="connsiteX17" fmla="*/ 2200275 w 2305050"/>
              <a:gd name="connsiteY17" fmla="*/ 104775 h 2114550"/>
              <a:gd name="connsiteX18" fmla="*/ 2286000 w 2305050"/>
              <a:gd name="connsiteY18" fmla="*/ 209550 h 2114550"/>
              <a:gd name="connsiteX19" fmla="*/ 2305050 w 2305050"/>
              <a:gd name="connsiteY19" fmla="*/ 495300 h 2114550"/>
              <a:gd name="connsiteX20" fmla="*/ 2181225 w 2305050"/>
              <a:gd name="connsiteY20" fmla="*/ 666750 h 2114550"/>
              <a:gd name="connsiteX21" fmla="*/ 2085975 w 2305050"/>
              <a:gd name="connsiteY21" fmla="*/ 809625 h 2114550"/>
              <a:gd name="connsiteX22" fmla="*/ 1971675 w 2305050"/>
              <a:gd name="connsiteY22" fmla="*/ 1085850 h 2114550"/>
              <a:gd name="connsiteX23" fmla="*/ 1876425 w 2305050"/>
              <a:gd name="connsiteY23" fmla="*/ 1285875 h 2114550"/>
              <a:gd name="connsiteX24" fmla="*/ 1752600 w 2305050"/>
              <a:gd name="connsiteY24" fmla="*/ 1533525 h 2114550"/>
              <a:gd name="connsiteX25" fmla="*/ 1619250 w 2305050"/>
              <a:gd name="connsiteY25" fmla="*/ 1743075 h 2114550"/>
              <a:gd name="connsiteX26" fmla="*/ 1533525 w 2305050"/>
              <a:gd name="connsiteY26" fmla="*/ 1943100 h 2114550"/>
              <a:gd name="connsiteX27" fmla="*/ 1419225 w 2305050"/>
              <a:gd name="connsiteY27" fmla="*/ 2066925 h 2114550"/>
              <a:gd name="connsiteX28" fmla="*/ 1276350 w 2305050"/>
              <a:gd name="connsiteY28" fmla="*/ 2114550 h 211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05050" h="2114550">
                <a:moveTo>
                  <a:pt x="1257300" y="2066925"/>
                </a:moveTo>
                <a:lnTo>
                  <a:pt x="1019175" y="1895475"/>
                </a:lnTo>
                <a:lnTo>
                  <a:pt x="685800" y="1762125"/>
                </a:lnTo>
                <a:lnTo>
                  <a:pt x="523875" y="1704975"/>
                </a:lnTo>
                <a:lnTo>
                  <a:pt x="323850" y="1590675"/>
                </a:lnTo>
                <a:lnTo>
                  <a:pt x="114300" y="1400175"/>
                </a:lnTo>
                <a:lnTo>
                  <a:pt x="19050" y="1257300"/>
                </a:lnTo>
                <a:lnTo>
                  <a:pt x="0" y="1085850"/>
                </a:lnTo>
                <a:lnTo>
                  <a:pt x="133350" y="895350"/>
                </a:lnTo>
                <a:lnTo>
                  <a:pt x="276225" y="657225"/>
                </a:lnTo>
                <a:lnTo>
                  <a:pt x="447675" y="523875"/>
                </a:lnTo>
                <a:lnTo>
                  <a:pt x="742950" y="323850"/>
                </a:lnTo>
                <a:lnTo>
                  <a:pt x="971550" y="209550"/>
                </a:lnTo>
                <a:lnTo>
                  <a:pt x="1343025" y="228600"/>
                </a:lnTo>
                <a:lnTo>
                  <a:pt x="1619250" y="180975"/>
                </a:lnTo>
                <a:lnTo>
                  <a:pt x="1943100" y="76200"/>
                </a:lnTo>
                <a:lnTo>
                  <a:pt x="2209800" y="0"/>
                </a:lnTo>
                <a:lnTo>
                  <a:pt x="2200275" y="104775"/>
                </a:lnTo>
                <a:lnTo>
                  <a:pt x="2286000" y="209550"/>
                </a:lnTo>
                <a:lnTo>
                  <a:pt x="2305050" y="495300"/>
                </a:lnTo>
                <a:lnTo>
                  <a:pt x="2181225" y="666750"/>
                </a:lnTo>
                <a:lnTo>
                  <a:pt x="2085975" y="809625"/>
                </a:lnTo>
                <a:lnTo>
                  <a:pt x="1971675" y="1085850"/>
                </a:lnTo>
                <a:lnTo>
                  <a:pt x="1876425" y="1285875"/>
                </a:lnTo>
                <a:lnTo>
                  <a:pt x="1752600" y="1533525"/>
                </a:lnTo>
                <a:lnTo>
                  <a:pt x="1619250" y="1743075"/>
                </a:lnTo>
                <a:lnTo>
                  <a:pt x="1533525" y="1943100"/>
                </a:lnTo>
                <a:lnTo>
                  <a:pt x="1419225" y="2066925"/>
                </a:lnTo>
                <a:lnTo>
                  <a:pt x="1276350" y="2114550"/>
                </a:lnTo>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a:off x="390525" y="4127500"/>
            <a:ext cx="2200275" cy="1343025"/>
          </a:xfrm>
          <a:custGeom>
            <a:avLst/>
            <a:gdLst>
              <a:gd name="connsiteX0" fmla="*/ 0 w 2200275"/>
              <a:gd name="connsiteY0" fmla="*/ 1343025 h 1343025"/>
              <a:gd name="connsiteX1" fmla="*/ 2200275 w 2200275"/>
              <a:gd name="connsiteY1" fmla="*/ 1343025 h 1343025"/>
              <a:gd name="connsiteX2" fmla="*/ 2085975 w 2200275"/>
              <a:gd name="connsiteY2" fmla="*/ 1209675 h 1343025"/>
              <a:gd name="connsiteX3" fmla="*/ 1990725 w 2200275"/>
              <a:gd name="connsiteY3" fmla="*/ 1143000 h 1343025"/>
              <a:gd name="connsiteX4" fmla="*/ 1971675 w 2200275"/>
              <a:gd name="connsiteY4" fmla="*/ 1000125 h 1343025"/>
              <a:gd name="connsiteX5" fmla="*/ 1809750 w 2200275"/>
              <a:gd name="connsiteY5" fmla="*/ 819150 h 1343025"/>
              <a:gd name="connsiteX6" fmla="*/ 1533525 w 2200275"/>
              <a:gd name="connsiteY6" fmla="*/ 752475 h 1343025"/>
              <a:gd name="connsiteX7" fmla="*/ 1371600 w 2200275"/>
              <a:gd name="connsiteY7" fmla="*/ 695325 h 1343025"/>
              <a:gd name="connsiteX8" fmla="*/ 1323975 w 2200275"/>
              <a:gd name="connsiteY8" fmla="*/ 552450 h 1343025"/>
              <a:gd name="connsiteX9" fmla="*/ 1190625 w 2200275"/>
              <a:gd name="connsiteY9" fmla="*/ 523875 h 1343025"/>
              <a:gd name="connsiteX10" fmla="*/ 962025 w 2200275"/>
              <a:gd name="connsiteY10" fmla="*/ 523875 h 1343025"/>
              <a:gd name="connsiteX11" fmla="*/ 742950 w 2200275"/>
              <a:gd name="connsiteY11" fmla="*/ 485775 h 1343025"/>
              <a:gd name="connsiteX12" fmla="*/ 495300 w 2200275"/>
              <a:gd name="connsiteY12" fmla="*/ 352425 h 1343025"/>
              <a:gd name="connsiteX13" fmla="*/ 323850 w 2200275"/>
              <a:gd name="connsiteY13" fmla="*/ 228600 h 1343025"/>
              <a:gd name="connsiteX14" fmla="*/ 171450 w 2200275"/>
              <a:gd name="connsiteY14" fmla="*/ 66675 h 1343025"/>
              <a:gd name="connsiteX15" fmla="*/ 114300 w 2200275"/>
              <a:gd name="connsiteY15" fmla="*/ 57150 h 1343025"/>
              <a:gd name="connsiteX16" fmla="*/ 9525 w 2200275"/>
              <a:gd name="connsiteY16" fmla="*/ 0 h 1343025"/>
              <a:gd name="connsiteX17" fmla="*/ 0 w 2200275"/>
              <a:gd name="connsiteY17" fmla="*/ 1343025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0275" h="1343025">
                <a:moveTo>
                  <a:pt x="0" y="1343025"/>
                </a:moveTo>
                <a:lnTo>
                  <a:pt x="2200275" y="1343025"/>
                </a:lnTo>
                <a:lnTo>
                  <a:pt x="2085975" y="1209675"/>
                </a:lnTo>
                <a:lnTo>
                  <a:pt x="1990725" y="1143000"/>
                </a:lnTo>
                <a:lnTo>
                  <a:pt x="1971675" y="1000125"/>
                </a:lnTo>
                <a:lnTo>
                  <a:pt x="1809750" y="819150"/>
                </a:lnTo>
                <a:lnTo>
                  <a:pt x="1533525" y="752475"/>
                </a:lnTo>
                <a:lnTo>
                  <a:pt x="1371600" y="695325"/>
                </a:lnTo>
                <a:lnTo>
                  <a:pt x="1323975" y="552450"/>
                </a:lnTo>
                <a:lnTo>
                  <a:pt x="1190625" y="523875"/>
                </a:lnTo>
                <a:lnTo>
                  <a:pt x="962025" y="523875"/>
                </a:lnTo>
                <a:lnTo>
                  <a:pt x="742950" y="485775"/>
                </a:lnTo>
                <a:lnTo>
                  <a:pt x="495300" y="352425"/>
                </a:lnTo>
                <a:lnTo>
                  <a:pt x="323850" y="228600"/>
                </a:lnTo>
                <a:lnTo>
                  <a:pt x="171450" y="66675"/>
                </a:lnTo>
                <a:lnTo>
                  <a:pt x="114300" y="57150"/>
                </a:lnTo>
                <a:lnTo>
                  <a:pt x="9525" y="0"/>
                </a:lnTo>
                <a:lnTo>
                  <a:pt x="0" y="1343025"/>
                </a:ln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660" name="TextBox 11"/>
          <p:cNvSpPr txBox="1">
            <a:spLocks noChangeArrowheads="1"/>
          </p:cNvSpPr>
          <p:nvPr/>
        </p:nvSpPr>
        <p:spPr bwMode="auto">
          <a:xfrm>
            <a:off x="5105400" y="2689225"/>
            <a:ext cx="11096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charset="0"/>
                <a:ea typeface="ＭＳ Ｐゴシック" charset="0"/>
              </a:rPr>
              <a:t>landslide</a:t>
            </a:r>
          </a:p>
        </p:txBody>
      </p:sp>
      <p:sp>
        <p:nvSpPr>
          <p:cNvPr id="70661" name="TextBox 12"/>
          <p:cNvSpPr txBox="1">
            <a:spLocks noChangeArrowheads="1"/>
          </p:cNvSpPr>
          <p:nvPr/>
        </p:nvSpPr>
        <p:spPr bwMode="auto">
          <a:xfrm>
            <a:off x="581025" y="4927600"/>
            <a:ext cx="11096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charset="0"/>
                <a:ea typeface="ＭＳ Ｐゴシック" charset="0"/>
              </a:rPr>
              <a:t>landslide</a:t>
            </a:r>
          </a:p>
        </p:txBody>
      </p:sp>
      <p:sp>
        <p:nvSpPr>
          <p:cNvPr id="3" name="Freeform 2"/>
          <p:cNvSpPr/>
          <p:nvPr/>
        </p:nvSpPr>
        <p:spPr>
          <a:xfrm>
            <a:off x="390525" y="1622425"/>
            <a:ext cx="4562475" cy="1304925"/>
          </a:xfrm>
          <a:custGeom>
            <a:avLst/>
            <a:gdLst>
              <a:gd name="connsiteX0" fmla="*/ 0 w 4562475"/>
              <a:gd name="connsiteY0" fmla="*/ 447675 h 1304925"/>
              <a:gd name="connsiteX1" fmla="*/ 190500 w 4562475"/>
              <a:gd name="connsiteY1" fmla="*/ 238125 h 1304925"/>
              <a:gd name="connsiteX2" fmla="*/ 333375 w 4562475"/>
              <a:gd name="connsiteY2" fmla="*/ 247650 h 1304925"/>
              <a:gd name="connsiteX3" fmla="*/ 476250 w 4562475"/>
              <a:gd name="connsiteY3" fmla="*/ 333375 h 1304925"/>
              <a:gd name="connsiteX4" fmla="*/ 685800 w 4562475"/>
              <a:gd name="connsiteY4" fmla="*/ 504825 h 1304925"/>
              <a:gd name="connsiteX5" fmla="*/ 809625 w 4562475"/>
              <a:gd name="connsiteY5" fmla="*/ 581025 h 1304925"/>
              <a:gd name="connsiteX6" fmla="*/ 923925 w 4562475"/>
              <a:gd name="connsiteY6" fmla="*/ 647700 h 1304925"/>
              <a:gd name="connsiteX7" fmla="*/ 1133475 w 4562475"/>
              <a:gd name="connsiteY7" fmla="*/ 733425 h 1304925"/>
              <a:gd name="connsiteX8" fmla="*/ 1419225 w 4562475"/>
              <a:gd name="connsiteY8" fmla="*/ 781050 h 1304925"/>
              <a:gd name="connsiteX9" fmla="*/ 1809750 w 4562475"/>
              <a:gd name="connsiteY9" fmla="*/ 857250 h 1304925"/>
              <a:gd name="connsiteX10" fmla="*/ 1990725 w 4562475"/>
              <a:gd name="connsiteY10" fmla="*/ 923925 h 1304925"/>
              <a:gd name="connsiteX11" fmla="*/ 2124075 w 4562475"/>
              <a:gd name="connsiteY11" fmla="*/ 1009650 h 1304925"/>
              <a:gd name="connsiteX12" fmla="*/ 2238375 w 4562475"/>
              <a:gd name="connsiteY12" fmla="*/ 1047750 h 1304925"/>
              <a:gd name="connsiteX13" fmla="*/ 2400300 w 4562475"/>
              <a:gd name="connsiteY13" fmla="*/ 990600 h 1304925"/>
              <a:gd name="connsiteX14" fmla="*/ 2514600 w 4562475"/>
              <a:gd name="connsiteY14" fmla="*/ 876300 h 1304925"/>
              <a:gd name="connsiteX15" fmla="*/ 2533650 w 4562475"/>
              <a:gd name="connsiteY15" fmla="*/ 695325 h 1304925"/>
              <a:gd name="connsiteX16" fmla="*/ 2524125 w 4562475"/>
              <a:gd name="connsiteY16" fmla="*/ 600075 h 1304925"/>
              <a:gd name="connsiteX17" fmla="*/ 2733675 w 4562475"/>
              <a:gd name="connsiteY17" fmla="*/ 600075 h 1304925"/>
              <a:gd name="connsiteX18" fmla="*/ 2828925 w 4562475"/>
              <a:gd name="connsiteY18" fmla="*/ 619125 h 1304925"/>
              <a:gd name="connsiteX19" fmla="*/ 2952750 w 4562475"/>
              <a:gd name="connsiteY19" fmla="*/ 542925 h 1304925"/>
              <a:gd name="connsiteX20" fmla="*/ 3162300 w 4562475"/>
              <a:gd name="connsiteY20" fmla="*/ 581025 h 1304925"/>
              <a:gd name="connsiteX21" fmla="*/ 3343275 w 4562475"/>
              <a:gd name="connsiteY21" fmla="*/ 733425 h 1304925"/>
              <a:gd name="connsiteX22" fmla="*/ 3600450 w 4562475"/>
              <a:gd name="connsiteY22" fmla="*/ 800100 h 1304925"/>
              <a:gd name="connsiteX23" fmla="*/ 3733800 w 4562475"/>
              <a:gd name="connsiteY23" fmla="*/ 857250 h 1304925"/>
              <a:gd name="connsiteX24" fmla="*/ 3838575 w 4562475"/>
              <a:gd name="connsiteY24" fmla="*/ 1019175 h 1304925"/>
              <a:gd name="connsiteX25" fmla="*/ 3943350 w 4562475"/>
              <a:gd name="connsiteY25" fmla="*/ 1200150 h 1304925"/>
              <a:gd name="connsiteX26" fmla="*/ 4200525 w 4562475"/>
              <a:gd name="connsiteY26" fmla="*/ 1304925 h 1304925"/>
              <a:gd name="connsiteX27" fmla="*/ 4457700 w 4562475"/>
              <a:gd name="connsiteY27" fmla="*/ 895350 h 1304925"/>
              <a:gd name="connsiteX28" fmla="*/ 4562475 w 4562475"/>
              <a:gd name="connsiteY28" fmla="*/ 800100 h 1304925"/>
              <a:gd name="connsiteX29" fmla="*/ 4381500 w 4562475"/>
              <a:gd name="connsiteY29" fmla="*/ 800100 h 1304925"/>
              <a:gd name="connsiteX30" fmla="*/ 4200525 w 4562475"/>
              <a:gd name="connsiteY30" fmla="*/ 723900 h 1304925"/>
              <a:gd name="connsiteX31" fmla="*/ 4000500 w 4562475"/>
              <a:gd name="connsiteY31" fmla="*/ 609600 h 1304925"/>
              <a:gd name="connsiteX32" fmla="*/ 3914775 w 4562475"/>
              <a:gd name="connsiteY32" fmla="*/ 552450 h 1304925"/>
              <a:gd name="connsiteX33" fmla="*/ 3657600 w 4562475"/>
              <a:gd name="connsiteY33" fmla="*/ 542925 h 1304925"/>
              <a:gd name="connsiteX34" fmla="*/ 3429000 w 4562475"/>
              <a:gd name="connsiteY34" fmla="*/ 485775 h 1304925"/>
              <a:gd name="connsiteX35" fmla="*/ 3124200 w 4562475"/>
              <a:gd name="connsiteY35" fmla="*/ 419100 h 1304925"/>
              <a:gd name="connsiteX36" fmla="*/ 2990850 w 4562475"/>
              <a:gd name="connsiteY36" fmla="*/ 381000 h 1304925"/>
              <a:gd name="connsiteX37" fmla="*/ 2809875 w 4562475"/>
              <a:gd name="connsiteY37" fmla="*/ 381000 h 1304925"/>
              <a:gd name="connsiteX38" fmla="*/ 2695575 w 4562475"/>
              <a:gd name="connsiteY38" fmla="*/ 438150 h 1304925"/>
              <a:gd name="connsiteX39" fmla="*/ 2505075 w 4562475"/>
              <a:gd name="connsiteY39" fmla="*/ 514350 h 1304925"/>
              <a:gd name="connsiteX40" fmla="*/ 2238375 w 4562475"/>
              <a:gd name="connsiteY40" fmla="*/ 619125 h 1304925"/>
              <a:gd name="connsiteX41" fmla="*/ 2124075 w 4562475"/>
              <a:gd name="connsiteY41" fmla="*/ 657225 h 1304925"/>
              <a:gd name="connsiteX42" fmla="*/ 1990725 w 4562475"/>
              <a:gd name="connsiteY42" fmla="*/ 676275 h 1304925"/>
              <a:gd name="connsiteX43" fmla="*/ 1762125 w 4562475"/>
              <a:gd name="connsiteY43" fmla="*/ 657225 h 1304925"/>
              <a:gd name="connsiteX44" fmla="*/ 1628775 w 4562475"/>
              <a:gd name="connsiteY44" fmla="*/ 590550 h 1304925"/>
              <a:gd name="connsiteX45" fmla="*/ 1390650 w 4562475"/>
              <a:gd name="connsiteY45" fmla="*/ 590550 h 1304925"/>
              <a:gd name="connsiteX46" fmla="*/ 1019175 w 4562475"/>
              <a:gd name="connsiteY46" fmla="*/ 466725 h 1304925"/>
              <a:gd name="connsiteX47" fmla="*/ 828675 w 4562475"/>
              <a:gd name="connsiteY47" fmla="*/ 352425 h 1304925"/>
              <a:gd name="connsiteX48" fmla="*/ 676275 w 4562475"/>
              <a:gd name="connsiteY48" fmla="*/ 209550 h 1304925"/>
              <a:gd name="connsiteX49" fmla="*/ 561975 w 4562475"/>
              <a:gd name="connsiteY49" fmla="*/ 66675 h 1304925"/>
              <a:gd name="connsiteX50" fmla="*/ 409575 w 4562475"/>
              <a:gd name="connsiteY50" fmla="*/ 0 h 1304925"/>
              <a:gd name="connsiteX51" fmla="*/ 228600 w 4562475"/>
              <a:gd name="connsiteY51" fmla="*/ 9525 h 1304925"/>
              <a:gd name="connsiteX52" fmla="*/ 161925 w 4562475"/>
              <a:gd name="connsiteY52" fmla="*/ 28575 h 1304925"/>
              <a:gd name="connsiteX53" fmla="*/ 0 w 4562475"/>
              <a:gd name="connsiteY53" fmla="*/ 133350 h 1304925"/>
              <a:gd name="connsiteX54" fmla="*/ 0 w 4562475"/>
              <a:gd name="connsiteY54" fmla="*/ 447675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2475" h="1304925">
                <a:moveTo>
                  <a:pt x="0" y="447675"/>
                </a:moveTo>
                <a:lnTo>
                  <a:pt x="190500" y="238125"/>
                </a:lnTo>
                <a:lnTo>
                  <a:pt x="333375" y="247650"/>
                </a:lnTo>
                <a:lnTo>
                  <a:pt x="476250" y="333375"/>
                </a:lnTo>
                <a:lnTo>
                  <a:pt x="685800" y="504825"/>
                </a:lnTo>
                <a:lnTo>
                  <a:pt x="809625" y="581025"/>
                </a:lnTo>
                <a:lnTo>
                  <a:pt x="923925" y="647700"/>
                </a:lnTo>
                <a:lnTo>
                  <a:pt x="1133475" y="733425"/>
                </a:lnTo>
                <a:lnTo>
                  <a:pt x="1419225" y="781050"/>
                </a:lnTo>
                <a:lnTo>
                  <a:pt x="1809750" y="857250"/>
                </a:lnTo>
                <a:lnTo>
                  <a:pt x="1990725" y="923925"/>
                </a:lnTo>
                <a:lnTo>
                  <a:pt x="2124075" y="1009650"/>
                </a:lnTo>
                <a:lnTo>
                  <a:pt x="2238375" y="1047750"/>
                </a:lnTo>
                <a:lnTo>
                  <a:pt x="2400300" y="990600"/>
                </a:lnTo>
                <a:lnTo>
                  <a:pt x="2514600" y="876300"/>
                </a:lnTo>
                <a:lnTo>
                  <a:pt x="2533650" y="695325"/>
                </a:lnTo>
                <a:lnTo>
                  <a:pt x="2524125" y="600075"/>
                </a:lnTo>
                <a:lnTo>
                  <a:pt x="2733675" y="600075"/>
                </a:lnTo>
                <a:lnTo>
                  <a:pt x="2828925" y="619125"/>
                </a:lnTo>
                <a:lnTo>
                  <a:pt x="2952750" y="542925"/>
                </a:lnTo>
                <a:lnTo>
                  <a:pt x="3162300" y="581025"/>
                </a:lnTo>
                <a:lnTo>
                  <a:pt x="3343275" y="733425"/>
                </a:lnTo>
                <a:lnTo>
                  <a:pt x="3600450" y="800100"/>
                </a:lnTo>
                <a:lnTo>
                  <a:pt x="3733800" y="857250"/>
                </a:lnTo>
                <a:lnTo>
                  <a:pt x="3838575" y="1019175"/>
                </a:lnTo>
                <a:lnTo>
                  <a:pt x="3943350" y="1200150"/>
                </a:lnTo>
                <a:lnTo>
                  <a:pt x="4200525" y="1304925"/>
                </a:lnTo>
                <a:lnTo>
                  <a:pt x="4457700" y="895350"/>
                </a:lnTo>
                <a:lnTo>
                  <a:pt x="4562475" y="800100"/>
                </a:lnTo>
                <a:lnTo>
                  <a:pt x="4381500" y="800100"/>
                </a:lnTo>
                <a:lnTo>
                  <a:pt x="4200525" y="723900"/>
                </a:lnTo>
                <a:lnTo>
                  <a:pt x="4000500" y="609600"/>
                </a:lnTo>
                <a:lnTo>
                  <a:pt x="3914775" y="552450"/>
                </a:lnTo>
                <a:lnTo>
                  <a:pt x="3657600" y="542925"/>
                </a:lnTo>
                <a:lnTo>
                  <a:pt x="3429000" y="485775"/>
                </a:lnTo>
                <a:lnTo>
                  <a:pt x="3124200" y="419100"/>
                </a:lnTo>
                <a:lnTo>
                  <a:pt x="2990850" y="381000"/>
                </a:lnTo>
                <a:lnTo>
                  <a:pt x="2809875" y="381000"/>
                </a:lnTo>
                <a:lnTo>
                  <a:pt x="2695575" y="438150"/>
                </a:lnTo>
                <a:lnTo>
                  <a:pt x="2505075" y="514350"/>
                </a:lnTo>
                <a:lnTo>
                  <a:pt x="2238375" y="619125"/>
                </a:lnTo>
                <a:lnTo>
                  <a:pt x="2124075" y="657225"/>
                </a:lnTo>
                <a:lnTo>
                  <a:pt x="1990725" y="676275"/>
                </a:lnTo>
                <a:lnTo>
                  <a:pt x="1762125" y="657225"/>
                </a:lnTo>
                <a:lnTo>
                  <a:pt x="1628775" y="590550"/>
                </a:lnTo>
                <a:lnTo>
                  <a:pt x="1390650" y="590550"/>
                </a:lnTo>
                <a:lnTo>
                  <a:pt x="1019175" y="466725"/>
                </a:lnTo>
                <a:lnTo>
                  <a:pt x="828675" y="352425"/>
                </a:lnTo>
                <a:lnTo>
                  <a:pt x="676275" y="209550"/>
                </a:lnTo>
                <a:lnTo>
                  <a:pt x="561975" y="66675"/>
                </a:lnTo>
                <a:lnTo>
                  <a:pt x="409575" y="0"/>
                </a:lnTo>
                <a:lnTo>
                  <a:pt x="228600" y="9525"/>
                </a:lnTo>
                <a:lnTo>
                  <a:pt x="161925" y="28575"/>
                </a:lnTo>
                <a:lnTo>
                  <a:pt x="0" y="133350"/>
                </a:lnTo>
                <a:lnTo>
                  <a:pt x="0" y="447675"/>
                </a:lnTo>
                <a:close/>
              </a:path>
            </a:pathLst>
          </a:custGeom>
          <a:solidFill>
            <a:srgbClr val="FFC0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663" name="TextBox 13"/>
          <p:cNvSpPr txBox="1">
            <a:spLocks noChangeArrowheads="1"/>
          </p:cNvSpPr>
          <p:nvPr/>
        </p:nvSpPr>
        <p:spPr bwMode="auto">
          <a:xfrm>
            <a:off x="2400300" y="2089150"/>
            <a:ext cx="21320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ＭＳ Ｐゴシック" charset="0"/>
              </a:rPr>
              <a:t>dammed sediment</a:t>
            </a:r>
          </a:p>
        </p:txBody>
      </p:sp>
      <p:sp>
        <p:nvSpPr>
          <p:cNvPr id="113678" name="TextBox 2"/>
          <p:cNvSpPr txBox="1">
            <a:spLocks noChangeArrowheads="1"/>
          </p:cNvSpPr>
          <p:nvPr/>
        </p:nvSpPr>
        <p:spPr bwMode="auto">
          <a:xfrm>
            <a:off x="279400" y="212725"/>
            <a:ext cx="828675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2008 Iwate-Miyagi earthquake (Mw 6.9), Japan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Analysis of change — post-earthquake </a:t>
            </a:r>
          </a:p>
        </p:txBody>
      </p:sp>
      <p:sp>
        <p:nvSpPr>
          <p:cNvPr id="12" name="TextBox 6"/>
          <p:cNvSpPr txBox="1">
            <a:spLocks noChangeArrowheads="1"/>
          </p:cNvSpPr>
          <p:nvPr/>
        </p:nvSpPr>
        <p:spPr bwMode="auto">
          <a:xfrm>
            <a:off x="4840941" y="5495925"/>
            <a:ext cx="394110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(data from Edwin </a:t>
            </a:r>
            <a:r>
              <a:rPr kumimoji="0" lang="en-US" sz="1800" b="0" i="0" u="none" strike="noStrike" kern="1200" cap="none" spc="0" normalizeH="0" baseline="0" noProof="0" dirty="0" err="1">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Nissen</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a:t>
            </a:r>
          </a:p>
        </p:txBody>
      </p:sp>
    </p:spTree>
    <p:extLst>
      <p:ext uri="{BB962C8B-B14F-4D97-AF65-F5344CB8AC3E}">
        <p14:creationId xmlns:p14="http://schemas.microsoft.com/office/powerpoint/2010/main" val="1941179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204913"/>
            <a:ext cx="8334375" cy="428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 name="Straight Arrow Connector 3"/>
          <p:cNvCxnSpPr/>
          <p:nvPr/>
        </p:nvCxnSpPr>
        <p:spPr>
          <a:xfrm>
            <a:off x="3495675" y="1527175"/>
            <a:ext cx="628650" cy="2190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1724025" y="3938588"/>
            <a:ext cx="2962275" cy="569912"/>
          </a:xfrm>
          <a:custGeom>
            <a:avLst/>
            <a:gdLst>
              <a:gd name="connsiteX0" fmla="*/ 0 w 3267075"/>
              <a:gd name="connsiteY0" fmla="*/ 628650 h 628650"/>
              <a:gd name="connsiteX1" fmla="*/ 371475 w 3267075"/>
              <a:gd name="connsiteY1" fmla="*/ 466725 h 628650"/>
              <a:gd name="connsiteX2" fmla="*/ 723900 w 3267075"/>
              <a:gd name="connsiteY2" fmla="*/ 428625 h 628650"/>
              <a:gd name="connsiteX3" fmla="*/ 990600 w 3267075"/>
              <a:gd name="connsiteY3" fmla="*/ 390525 h 628650"/>
              <a:gd name="connsiteX4" fmla="*/ 1276350 w 3267075"/>
              <a:gd name="connsiteY4" fmla="*/ 276225 h 628650"/>
              <a:gd name="connsiteX5" fmla="*/ 1571625 w 3267075"/>
              <a:gd name="connsiteY5" fmla="*/ 247650 h 628650"/>
              <a:gd name="connsiteX6" fmla="*/ 1885950 w 3267075"/>
              <a:gd name="connsiteY6" fmla="*/ 285750 h 628650"/>
              <a:gd name="connsiteX7" fmla="*/ 2228850 w 3267075"/>
              <a:gd name="connsiteY7" fmla="*/ 266700 h 628650"/>
              <a:gd name="connsiteX8" fmla="*/ 2600325 w 3267075"/>
              <a:gd name="connsiteY8" fmla="*/ 180975 h 628650"/>
              <a:gd name="connsiteX9" fmla="*/ 2943225 w 3267075"/>
              <a:gd name="connsiteY9" fmla="*/ 95250 h 628650"/>
              <a:gd name="connsiteX10" fmla="*/ 3267075 w 3267075"/>
              <a:gd name="connsiteY10" fmla="*/ 0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7075" h="628650">
                <a:moveTo>
                  <a:pt x="0" y="628650"/>
                </a:moveTo>
                <a:lnTo>
                  <a:pt x="371475" y="466725"/>
                </a:lnTo>
                <a:lnTo>
                  <a:pt x="723900" y="428625"/>
                </a:lnTo>
                <a:lnTo>
                  <a:pt x="990600" y="390525"/>
                </a:lnTo>
                <a:lnTo>
                  <a:pt x="1276350" y="276225"/>
                </a:lnTo>
                <a:lnTo>
                  <a:pt x="1571625" y="247650"/>
                </a:lnTo>
                <a:lnTo>
                  <a:pt x="1885950" y="285750"/>
                </a:lnTo>
                <a:lnTo>
                  <a:pt x="2228850" y="266700"/>
                </a:lnTo>
                <a:lnTo>
                  <a:pt x="2600325" y="180975"/>
                </a:lnTo>
                <a:lnTo>
                  <a:pt x="2943225" y="95250"/>
                </a:lnTo>
                <a:lnTo>
                  <a:pt x="3267075"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8"/>
          <p:cNvSpPr/>
          <p:nvPr/>
        </p:nvSpPr>
        <p:spPr>
          <a:xfrm>
            <a:off x="3724275" y="3965575"/>
            <a:ext cx="457200" cy="133350"/>
          </a:xfrm>
          <a:custGeom>
            <a:avLst/>
            <a:gdLst>
              <a:gd name="connsiteX0" fmla="*/ 0 w 457200"/>
              <a:gd name="connsiteY0" fmla="*/ 133350 h 133350"/>
              <a:gd name="connsiteX1" fmla="*/ 457200 w 457200"/>
              <a:gd name="connsiteY1" fmla="*/ 28575 h 133350"/>
              <a:gd name="connsiteX2" fmla="*/ 266700 w 457200"/>
              <a:gd name="connsiteY2" fmla="*/ 0 h 133350"/>
            </a:gdLst>
            <a:ahLst/>
            <a:cxnLst>
              <a:cxn ang="0">
                <a:pos x="connsiteX0" y="connsiteY0"/>
              </a:cxn>
              <a:cxn ang="0">
                <a:pos x="connsiteX1" y="connsiteY1"/>
              </a:cxn>
              <a:cxn ang="0">
                <a:pos x="connsiteX2" y="connsiteY2"/>
              </a:cxn>
            </a:cxnLst>
            <a:rect l="l" t="t" r="r" b="b"/>
            <a:pathLst>
              <a:path w="457200" h="133350">
                <a:moveTo>
                  <a:pt x="0" y="133350"/>
                </a:moveTo>
                <a:lnTo>
                  <a:pt x="457200" y="28575"/>
                </a:lnTo>
                <a:lnTo>
                  <a:pt x="266700"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9"/>
          <p:cNvSpPr/>
          <p:nvPr/>
        </p:nvSpPr>
        <p:spPr>
          <a:xfrm>
            <a:off x="3781425" y="4146550"/>
            <a:ext cx="457200" cy="133350"/>
          </a:xfrm>
          <a:custGeom>
            <a:avLst/>
            <a:gdLst>
              <a:gd name="connsiteX0" fmla="*/ 0 w 457200"/>
              <a:gd name="connsiteY0" fmla="*/ 133350 h 133350"/>
              <a:gd name="connsiteX1" fmla="*/ 457200 w 457200"/>
              <a:gd name="connsiteY1" fmla="*/ 28575 h 133350"/>
              <a:gd name="connsiteX2" fmla="*/ 266700 w 457200"/>
              <a:gd name="connsiteY2" fmla="*/ 0 h 133350"/>
            </a:gdLst>
            <a:ahLst/>
            <a:cxnLst>
              <a:cxn ang="0">
                <a:pos x="connsiteX0" y="connsiteY0"/>
              </a:cxn>
              <a:cxn ang="0">
                <a:pos x="connsiteX1" y="connsiteY1"/>
              </a:cxn>
              <a:cxn ang="0">
                <a:pos x="connsiteX2" y="connsiteY2"/>
              </a:cxn>
            </a:cxnLst>
            <a:rect l="l" t="t" r="r" b="b"/>
            <a:pathLst>
              <a:path w="457200" h="133350">
                <a:moveTo>
                  <a:pt x="0" y="133350"/>
                </a:moveTo>
                <a:lnTo>
                  <a:pt x="457200" y="28575"/>
                </a:lnTo>
                <a:lnTo>
                  <a:pt x="266700" y="0"/>
                </a:lnTo>
              </a:path>
            </a:pathLst>
          </a:custGeom>
          <a:noFill/>
          <a:ln>
            <a:solidFill>
              <a:srgbClr val="FF0000"/>
            </a:solid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 name="Straight Arrow Connector 6"/>
          <p:cNvCxnSpPr/>
          <p:nvPr/>
        </p:nvCxnSpPr>
        <p:spPr>
          <a:xfrm flipV="1">
            <a:off x="3295650" y="3070225"/>
            <a:ext cx="657225" cy="1333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4600575" y="1841500"/>
            <a:ext cx="2305050" cy="2114550"/>
          </a:xfrm>
          <a:custGeom>
            <a:avLst/>
            <a:gdLst>
              <a:gd name="connsiteX0" fmla="*/ 1257300 w 2305050"/>
              <a:gd name="connsiteY0" fmla="*/ 2066925 h 2114550"/>
              <a:gd name="connsiteX1" fmla="*/ 1019175 w 2305050"/>
              <a:gd name="connsiteY1" fmla="*/ 1895475 h 2114550"/>
              <a:gd name="connsiteX2" fmla="*/ 685800 w 2305050"/>
              <a:gd name="connsiteY2" fmla="*/ 1762125 h 2114550"/>
              <a:gd name="connsiteX3" fmla="*/ 523875 w 2305050"/>
              <a:gd name="connsiteY3" fmla="*/ 1704975 h 2114550"/>
              <a:gd name="connsiteX4" fmla="*/ 323850 w 2305050"/>
              <a:gd name="connsiteY4" fmla="*/ 1590675 h 2114550"/>
              <a:gd name="connsiteX5" fmla="*/ 114300 w 2305050"/>
              <a:gd name="connsiteY5" fmla="*/ 1400175 h 2114550"/>
              <a:gd name="connsiteX6" fmla="*/ 19050 w 2305050"/>
              <a:gd name="connsiteY6" fmla="*/ 1257300 h 2114550"/>
              <a:gd name="connsiteX7" fmla="*/ 0 w 2305050"/>
              <a:gd name="connsiteY7" fmla="*/ 1085850 h 2114550"/>
              <a:gd name="connsiteX8" fmla="*/ 133350 w 2305050"/>
              <a:gd name="connsiteY8" fmla="*/ 895350 h 2114550"/>
              <a:gd name="connsiteX9" fmla="*/ 276225 w 2305050"/>
              <a:gd name="connsiteY9" fmla="*/ 657225 h 2114550"/>
              <a:gd name="connsiteX10" fmla="*/ 447675 w 2305050"/>
              <a:gd name="connsiteY10" fmla="*/ 523875 h 2114550"/>
              <a:gd name="connsiteX11" fmla="*/ 742950 w 2305050"/>
              <a:gd name="connsiteY11" fmla="*/ 323850 h 2114550"/>
              <a:gd name="connsiteX12" fmla="*/ 971550 w 2305050"/>
              <a:gd name="connsiteY12" fmla="*/ 209550 h 2114550"/>
              <a:gd name="connsiteX13" fmla="*/ 1343025 w 2305050"/>
              <a:gd name="connsiteY13" fmla="*/ 228600 h 2114550"/>
              <a:gd name="connsiteX14" fmla="*/ 1619250 w 2305050"/>
              <a:gd name="connsiteY14" fmla="*/ 180975 h 2114550"/>
              <a:gd name="connsiteX15" fmla="*/ 1943100 w 2305050"/>
              <a:gd name="connsiteY15" fmla="*/ 76200 h 2114550"/>
              <a:gd name="connsiteX16" fmla="*/ 2209800 w 2305050"/>
              <a:gd name="connsiteY16" fmla="*/ 0 h 2114550"/>
              <a:gd name="connsiteX17" fmla="*/ 2200275 w 2305050"/>
              <a:gd name="connsiteY17" fmla="*/ 104775 h 2114550"/>
              <a:gd name="connsiteX18" fmla="*/ 2286000 w 2305050"/>
              <a:gd name="connsiteY18" fmla="*/ 209550 h 2114550"/>
              <a:gd name="connsiteX19" fmla="*/ 2305050 w 2305050"/>
              <a:gd name="connsiteY19" fmla="*/ 495300 h 2114550"/>
              <a:gd name="connsiteX20" fmla="*/ 2181225 w 2305050"/>
              <a:gd name="connsiteY20" fmla="*/ 666750 h 2114550"/>
              <a:gd name="connsiteX21" fmla="*/ 2085975 w 2305050"/>
              <a:gd name="connsiteY21" fmla="*/ 809625 h 2114550"/>
              <a:gd name="connsiteX22" fmla="*/ 1971675 w 2305050"/>
              <a:gd name="connsiteY22" fmla="*/ 1085850 h 2114550"/>
              <a:gd name="connsiteX23" fmla="*/ 1876425 w 2305050"/>
              <a:gd name="connsiteY23" fmla="*/ 1285875 h 2114550"/>
              <a:gd name="connsiteX24" fmla="*/ 1752600 w 2305050"/>
              <a:gd name="connsiteY24" fmla="*/ 1533525 h 2114550"/>
              <a:gd name="connsiteX25" fmla="*/ 1619250 w 2305050"/>
              <a:gd name="connsiteY25" fmla="*/ 1743075 h 2114550"/>
              <a:gd name="connsiteX26" fmla="*/ 1533525 w 2305050"/>
              <a:gd name="connsiteY26" fmla="*/ 1943100 h 2114550"/>
              <a:gd name="connsiteX27" fmla="*/ 1419225 w 2305050"/>
              <a:gd name="connsiteY27" fmla="*/ 2066925 h 2114550"/>
              <a:gd name="connsiteX28" fmla="*/ 1276350 w 2305050"/>
              <a:gd name="connsiteY28" fmla="*/ 2114550 h 211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05050" h="2114550">
                <a:moveTo>
                  <a:pt x="1257300" y="2066925"/>
                </a:moveTo>
                <a:lnTo>
                  <a:pt x="1019175" y="1895475"/>
                </a:lnTo>
                <a:lnTo>
                  <a:pt x="685800" y="1762125"/>
                </a:lnTo>
                <a:lnTo>
                  <a:pt x="523875" y="1704975"/>
                </a:lnTo>
                <a:lnTo>
                  <a:pt x="323850" y="1590675"/>
                </a:lnTo>
                <a:lnTo>
                  <a:pt x="114300" y="1400175"/>
                </a:lnTo>
                <a:lnTo>
                  <a:pt x="19050" y="1257300"/>
                </a:lnTo>
                <a:lnTo>
                  <a:pt x="0" y="1085850"/>
                </a:lnTo>
                <a:lnTo>
                  <a:pt x="133350" y="895350"/>
                </a:lnTo>
                <a:lnTo>
                  <a:pt x="276225" y="657225"/>
                </a:lnTo>
                <a:lnTo>
                  <a:pt x="447675" y="523875"/>
                </a:lnTo>
                <a:lnTo>
                  <a:pt x="742950" y="323850"/>
                </a:lnTo>
                <a:lnTo>
                  <a:pt x="971550" y="209550"/>
                </a:lnTo>
                <a:lnTo>
                  <a:pt x="1343025" y="228600"/>
                </a:lnTo>
                <a:lnTo>
                  <a:pt x="1619250" y="180975"/>
                </a:lnTo>
                <a:lnTo>
                  <a:pt x="1943100" y="76200"/>
                </a:lnTo>
                <a:lnTo>
                  <a:pt x="2209800" y="0"/>
                </a:lnTo>
                <a:lnTo>
                  <a:pt x="2200275" y="104775"/>
                </a:lnTo>
                <a:lnTo>
                  <a:pt x="2286000" y="209550"/>
                </a:lnTo>
                <a:lnTo>
                  <a:pt x="2305050" y="495300"/>
                </a:lnTo>
                <a:lnTo>
                  <a:pt x="2181225" y="666750"/>
                </a:lnTo>
                <a:lnTo>
                  <a:pt x="2085975" y="809625"/>
                </a:lnTo>
                <a:lnTo>
                  <a:pt x="1971675" y="1085850"/>
                </a:lnTo>
                <a:lnTo>
                  <a:pt x="1876425" y="1285875"/>
                </a:lnTo>
                <a:lnTo>
                  <a:pt x="1752600" y="1533525"/>
                </a:lnTo>
                <a:lnTo>
                  <a:pt x="1619250" y="1743075"/>
                </a:lnTo>
                <a:lnTo>
                  <a:pt x="1533525" y="1943100"/>
                </a:lnTo>
                <a:lnTo>
                  <a:pt x="1419225" y="2066925"/>
                </a:lnTo>
                <a:lnTo>
                  <a:pt x="1276350" y="2114550"/>
                </a:lnTo>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a:off x="390525" y="4127500"/>
            <a:ext cx="2200275" cy="1343025"/>
          </a:xfrm>
          <a:custGeom>
            <a:avLst/>
            <a:gdLst>
              <a:gd name="connsiteX0" fmla="*/ 0 w 2200275"/>
              <a:gd name="connsiteY0" fmla="*/ 1343025 h 1343025"/>
              <a:gd name="connsiteX1" fmla="*/ 2200275 w 2200275"/>
              <a:gd name="connsiteY1" fmla="*/ 1343025 h 1343025"/>
              <a:gd name="connsiteX2" fmla="*/ 2085975 w 2200275"/>
              <a:gd name="connsiteY2" fmla="*/ 1209675 h 1343025"/>
              <a:gd name="connsiteX3" fmla="*/ 1990725 w 2200275"/>
              <a:gd name="connsiteY3" fmla="*/ 1143000 h 1343025"/>
              <a:gd name="connsiteX4" fmla="*/ 1971675 w 2200275"/>
              <a:gd name="connsiteY4" fmla="*/ 1000125 h 1343025"/>
              <a:gd name="connsiteX5" fmla="*/ 1809750 w 2200275"/>
              <a:gd name="connsiteY5" fmla="*/ 819150 h 1343025"/>
              <a:gd name="connsiteX6" fmla="*/ 1533525 w 2200275"/>
              <a:gd name="connsiteY6" fmla="*/ 752475 h 1343025"/>
              <a:gd name="connsiteX7" fmla="*/ 1371600 w 2200275"/>
              <a:gd name="connsiteY7" fmla="*/ 695325 h 1343025"/>
              <a:gd name="connsiteX8" fmla="*/ 1323975 w 2200275"/>
              <a:gd name="connsiteY8" fmla="*/ 552450 h 1343025"/>
              <a:gd name="connsiteX9" fmla="*/ 1190625 w 2200275"/>
              <a:gd name="connsiteY9" fmla="*/ 523875 h 1343025"/>
              <a:gd name="connsiteX10" fmla="*/ 962025 w 2200275"/>
              <a:gd name="connsiteY10" fmla="*/ 523875 h 1343025"/>
              <a:gd name="connsiteX11" fmla="*/ 742950 w 2200275"/>
              <a:gd name="connsiteY11" fmla="*/ 485775 h 1343025"/>
              <a:gd name="connsiteX12" fmla="*/ 495300 w 2200275"/>
              <a:gd name="connsiteY12" fmla="*/ 352425 h 1343025"/>
              <a:gd name="connsiteX13" fmla="*/ 323850 w 2200275"/>
              <a:gd name="connsiteY13" fmla="*/ 228600 h 1343025"/>
              <a:gd name="connsiteX14" fmla="*/ 171450 w 2200275"/>
              <a:gd name="connsiteY14" fmla="*/ 66675 h 1343025"/>
              <a:gd name="connsiteX15" fmla="*/ 114300 w 2200275"/>
              <a:gd name="connsiteY15" fmla="*/ 57150 h 1343025"/>
              <a:gd name="connsiteX16" fmla="*/ 9525 w 2200275"/>
              <a:gd name="connsiteY16" fmla="*/ 0 h 1343025"/>
              <a:gd name="connsiteX17" fmla="*/ 0 w 2200275"/>
              <a:gd name="connsiteY17" fmla="*/ 1343025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0275" h="1343025">
                <a:moveTo>
                  <a:pt x="0" y="1343025"/>
                </a:moveTo>
                <a:lnTo>
                  <a:pt x="2200275" y="1343025"/>
                </a:lnTo>
                <a:lnTo>
                  <a:pt x="2085975" y="1209675"/>
                </a:lnTo>
                <a:lnTo>
                  <a:pt x="1990725" y="1143000"/>
                </a:lnTo>
                <a:lnTo>
                  <a:pt x="1971675" y="1000125"/>
                </a:lnTo>
                <a:lnTo>
                  <a:pt x="1809750" y="819150"/>
                </a:lnTo>
                <a:lnTo>
                  <a:pt x="1533525" y="752475"/>
                </a:lnTo>
                <a:lnTo>
                  <a:pt x="1371600" y="695325"/>
                </a:lnTo>
                <a:lnTo>
                  <a:pt x="1323975" y="552450"/>
                </a:lnTo>
                <a:lnTo>
                  <a:pt x="1190625" y="523875"/>
                </a:lnTo>
                <a:lnTo>
                  <a:pt x="962025" y="523875"/>
                </a:lnTo>
                <a:lnTo>
                  <a:pt x="742950" y="485775"/>
                </a:lnTo>
                <a:lnTo>
                  <a:pt x="495300" y="352425"/>
                </a:lnTo>
                <a:lnTo>
                  <a:pt x="323850" y="228600"/>
                </a:lnTo>
                <a:lnTo>
                  <a:pt x="171450" y="66675"/>
                </a:lnTo>
                <a:lnTo>
                  <a:pt x="114300" y="57150"/>
                </a:lnTo>
                <a:lnTo>
                  <a:pt x="9525" y="0"/>
                </a:lnTo>
                <a:lnTo>
                  <a:pt x="0" y="1343025"/>
                </a:ln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746" name="TextBox 11"/>
          <p:cNvSpPr txBox="1">
            <a:spLocks noChangeArrowheads="1"/>
          </p:cNvSpPr>
          <p:nvPr/>
        </p:nvSpPr>
        <p:spPr bwMode="auto">
          <a:xfrm>
            <a:off x="5105400" y="2689225"/>
            <a:ext cx="11096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landslide</a:t>
            </a:r>
          </a:p>
        </p:txBody>
      </p:sp>
      <p:sp>
        <p:nvSpPr>
          <p:cNvPr id="116747" name="TextBox 12"/>
          <p:cNvSpPr txBox="1">
            <a:spLocks noChangeArrowheads="1"/>
          </p:cNvSpPr>
          <p:nvPr/>
        </p:nvSpPr>
        <p:spPr bwMode="auto">
          <a:xfrm>
            <a:off x="581025" y="4927600"/>
            <a:ext cx="11096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outerShdw blurRad="38100" dist="38100" dir="2700000" algn="tl">
                    <a:srgbClr val="DDDDDD"/>
                  </a:outerShdw>
                </a:effectLst>
                <a:uLnTx/>
                <a:uFillTx/>
                <a:latin typeface="Calibri" charset="0"/>
                <a:ea typeface="ＭＳ Ｐゴシック" charset="0"/>
                <a:cs typeface="Arial" charset="0"/>
              </a:rPr>
              <a:t>landslide</a:t>
            </a:r>
          </a:p>
        </p:txBody>
      </p:sp>
      <p:sp>
        <p:nvSpPr>
          <p:cNvPr id="3" name="Freeform 2"/>
          <p:cNvSpPr/>
          <p:nvPr/>
        </p:nvSpPr>
        <p:spPr>
          <a:xfrm>
            <a:off x="390525" y="1622425"/>
            <a:ext cx="4562475" cy="1304925"/>
          </a:xfrm>
          <a:custGeom>
            <a:avLst/>
            <a:gdLst>
              <a:gd name="connsiteX0" fmla="*/ 0 w 4562475"/>
              <a:gd name="connsiteY0" fmla="*/ 447675 h 1304925"/>
              <a:gd name="connsiteX1" fmla="*/ 190500 w 4562475"/>
              <a:gd name="connsiteY1" fmla="*/ 238125 h 1304925"/>
              <a:gd name="connsiteX2" fmla="*/ 333375 w 4562475"/>
              <a:gd name="connsiteY2" fmla="*/ 247650 h 1304925"/>
              <a:gd name="connsiteX3" fmla="*/ 476250 w 4562475"/>
              <a:gd name="connsiteY3" fmla="*/ 333375 h 1304925"/>
              <a:gd name="connsiteX4" fmla="*/ 685800 w 4562475"/>
              <a:gd name="connsiteY4" fmla="*/ 504825 h 1304925"/>
              <a:gd name="connsiteX5" fmla="*/ 809625 w 4562475"/>
              <a:gd name="connsiteY5" fmla="*/ 581025 h 1304925"/>
              <a:gd name="connsiteX6" fmla="*/ 923925 w 4562475"/>
              <a:gd name="connsiteY6" fmla="*/ 647700 h 1304925"/>
              <a:gd name="connsiteX7" fmla="*/ 1133475 w 4562475"/>
              <a:gd name="connsiteY7" fmla="*/ 733425 h 1304925"/>
              <a:gd name="connsiteX8" fmla="*/ 1419225 w 4562475"/>
              <a:gd name="connsiteY8" fmla="*/ 781050 h 1304925"/>
              <a:gd name="connsiteX9" fmla="*/ 1809750 w 4562475"/>
              <a:gd name="connsiteY9" fmla="*/ 857250 h 1304925"/>
              <a:gd name="connsiteX10" fmla="*/ 1990725 w 4562475"/>
              <a:gd name="connsiteY10" fmla="*/ 923925 h 1304925"/>
              <a:gd name="connsiteX11" fmla="*/ 2124075 w 4562475"/>
              <a:gd name="connsiteY11" fmla="*/ 1009650 h 1304925"/>
              <a:gd name="connsiteX12" fmla="*/ 2238375 w 4562475"/>
              <a:gd name="connsiteY12" fmla="*/ 1047750 h 1304925"/>
              <a:gd name="connsiteX13" fmla="*/ 2400300 w 4562475"/>
              <a:gd name="connsiteY13" fmla="*/ 990600 h 1304925"/>
              <a:gd name="connsiteX14" fmla="*/ 2514600 w 4562475"/>
              <a:gd name="connsiteY14" fmla="*/ 876300 h 1304925"/>
              <a:gd name="connsiteX15" fmla="*/ 2533650 w 4562475"/>
              <a:gd name="connsiteY15" fmla="*/ 695325 h 1304925"/>
              <a:gd name="connsiteX16" fmla="*/ 2524125 w 4562475"/>
              <a:gd name="connsiteY16" fmla="*/ 600075 h 1304925"/>
              <a:gd name="connsiteX17" fmla="*/ 2733675 w 4562475"/>
              <a:gd name="connsiteY17" fmla="*/ 600075 h 1304925"/>
              <a:gd name="connsiteX18" fmla="*/ 2828925 w 4562475"/>
              <a:gd name="connsiteY18" fmla="*/ 619125 h 1304925"/>
              <a:gd name="connsiteX19" fmla="*/ 2952750 w 4562475"/>
              <a:gd name="connsiteY19" fmla="*/ 542925 h 1304925"/>
              <a:gd name="connsiteX20" fmla="*/ 3162300 w 4562475"/>
              <a:gd name="connsiteY20" fmla="*/ 581025 h 1304925"/>
              <a:gd name="connsiteX21" fmla="*/ 3343275 w 4562475"/>
              <a:gd name="connsiteY21" fmla="*/ 733425 h 1304925"/>
              <a:gd name="connsiteX22" fmla="*/ 3600450 w 4562475"/>
              <a:gd name="connsiteY22" fmla="*/ 800100 h 1304925"/>
              <a:gd name="connsiteX23" fmla="*/ 3733800 w 4562475"/>
              <a:gd name="connsiteY23" fmla="*/ 857250 h 1304925"/>
              <a:gd name="connsiteX24" fmla="*/ 3838575 w 4562475"/>
              <a:gd name="connsiteY24" fmla="*/ 1019175 h 1304925"/>
              <a:gd name="connsiteX25" fmla="*/ 3943350 w 4562475"/>
              <a:gd name="connsiteY25" fmla="*/ 1200150 h 1304925"/>
              <a:gd name="connsiteX26" fmla="*/ 4200525 w 4562475"/>
              <a:gd name="connsiteY26" fmla="*/ 1304925 h 1304925"/>
              <a:gd name="connsiteX27" fmla="*/ 4457700 w 4562475"/>
              <a:gd name="connsiteY27" fmla="*/ 895350 h 1304925"/>
              <a:gd name="connsiteX28" fmla="*/ 4562475 w 4562475"/>
              <a:gd name="connsiteY28" fmla="*/ 800100 h 1304925"/>
              <a:gd name="connsiteX29" fmla="*/ 4381500 w 4562475"/>
              <a:gd name="connsiteY29" fmla="*/ 800100 h 1304925"/>
              <a:gd name="connsiteX30" fmla="*/ 4200525 w 4562475"/>
              <a:gd name="connsiteY30" fmla="*/ 723900 h 1304925"/>
              <a:gd name="connsiteX31" fmla="*/ 4000500 w 4562475"/>
              <a:gd name="connsiteY31" fmla="*/ 609600 h 1304925"/>
              <a:gd name="connsiteX32" fmla="*/ 3914775 w 4562475"/>
              <a:gd name="connsiteY32" fmla="*/ 552450 h 1304925"/>
              <a:gd name="connsiteX33" fmla="*/ 3657600 w 4562475"/>
              <a:gd name="connsiteY33" fmla="*/ 542925 h 1304925"/>
              <a:gd name="connsiteX34" fmla="*/ 3429000 w 4562475"/>
              <a:gd name="connsiteY34" fmla="*/ 485775 h 1304925"/>
              <a:gd name="connsiteX35" fmla="*/ 3124200 w 4562475"/>
              <a:gd name="connsiteY35" fmla="*/ 419100 h 1304925"/>
              <a:gd name="connsiteX36" fmla="*/ 2990850 w 4562475"/>
              <a:gd name="connsiteY36" fmla="*/ 381000 h 1304925"/>
              <a:gd name="connsiteX37" fmla="*/ 2809875 w 4562475"/>
              <a:gd name="connsiteY37" fmla="*/ 381000 h 1304925"/>
              <a:gd name="connsiteX38" fmla="*/ 2695575 w 4562475"/>
              <a:gd name="connsiteY38" fmla="*/ 438150 h 1304925"/>
              <a:gd name="connsiteX39" fmla="*/ 2505075 w 4562475"/>
              <a:gd name="connsiteY39" fmla="*/ 514350 h 1304925"/>
              <a:gd name="connsiteX40" fmla="*/ 2238375 w 4562475"/>
              <a:gd name="connsiteY40" fmla="*/ 619125 h 1304925"/>
              <a:gd name="connsiteX41" fmla="*/ 2124075 w 4562475"/>
              <a:gd name="connsiteY41" fmla="*/ 657225 h 1304925"/>
              <a:gd name="connsiteX42" fmla="*/ 1990725 w 4562475"/>
              <a:gd name="connsiteY42" fmla="*/ 676275 h 1304925"/>
              <a:gd name="connsiteX43" fmla="*/ 1762125 w 4562475"/>
              <a:gd name="connsiteY43" fmla="*/ 657225 h 1304925"/>
              <a:gd name="connsiteX44" fmla="*/ 1628775 w 4562475"/>
              <a:gd name="connsiteY44" fmla="*/ 590550 h 1304925"/>
              <a:gd name="connsiteX45" fmla="*/ 1390650 w 4562475"/>
              <a:gd name="connsiteY45" fmla="*/ 590550 h 1304925"/>
              <a:gd name="connsiteX46" fmla="*/ 1019175 w 4562475"/>
              <a:gd name="connsiteY46" fmla="*/ 466725 h 1304925"/>
              <a:gd name="connsiteX47" fmla="*/ 828675 w 4562475"/>
              <a:gd name="connsiteY47" fmla="*/ 352425 h 1304925"/>
              <a:gd name="connsiteX48" fmla="*/ 676275 w 4562475"/>
              <a:gd name="connsiteY48" fmla="*/ 209550 h 1304925"/>
              <a:gd name="connsiteX49" fmla="*/ 561975 w 4562475"/>
              <a:gd name="connsiteY49" fmla="*/ 66675 h 1304925"/>
              <a:gd name="connsiteX50" fmla="*/ 409575 w 4562475"/>
              <a:gd name="connsiteY50" fmla="*/ 0 h 1304925"/>
              <a:gd name="connsiteX51" fmla="*/ 228600 w 4562475"/>
              <a:gd name="connsiteY51" fmla="*/ 9525 h 1304925"/>
              <a:gd name="connsiteX52" fmla="*/ 161925 w 4562475"/>
              <a:gd name="connsiteY52" fmla="*/ 28575 h 1304925"/>
              <a:gd name="connsiteX53" fmla="*/ 0 w 4562475"/>
              <a:gd name="connsiteY53" fmla="*/ 133350 h 1304925"/>
              <a:gd name="connsiteX54" fmla="*/ 0 w 4562475"/>
              <a:gd name="connsiteY54" fmla="*/ 447675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62475" h="1304925">
                <a:moveTo>
                  <a:pt x="0" y="447675"/>
                </a:moveTo>
                <a:lnTo>
                  <a:pt x="190500" y="238125"/>
                </a:lnTo>
                <a:lnTo>
                  <a:pt x="333375" y="247650"/>
                </a:lnTo>
                <a:lnTo>
                  <a:pt x="476250" y="333375"/>
                </a:lnTo>
                <a:lnTo>
                  <a:pt x="685800" y="504825"/>
                </a:lnTo>
                <a:lnTo>
                  <a:pt x="809625" y="581025"/>
                </a:lnTo>
                <a:lnTo>
                  <a:pt x="923925" y="647700"/>
                </a:lnTo>
                <a:lnTo>
                  <a:pt x="1133475" y="733425"/>
                </a:lnTo>
                <a:lnTo>
                  <a:pt x="1419225" y="781050"/>
                </a:lnTo>
                <a:lnTo>
                  <a:pt x="1809750" y="857250"/>
                </a:lnTo>
                <a:lnTo>
                  <a:pt x="1990725" y="923925"/>
                </a:lnTo>
                <a:lnTo>
                  <a:pt x="2124075" y="1009650"/>
                </a:lnTo>
                <a:lnTo>
                  <a:pt x="2238375" y="1047750"/>
                </a:lnTo>
                <a:lnTo>
                  <a:pt x="2400300" y="990600"/>
                </a:lnTo>
                <a:lnTo>
                  <a:pt x="2514600" y="876300"/>
                </a:lnTo>
                <a:lnTo>
                  <a:pt x="2533650" y="695325"/>
                </a:lnTo>
                <a:lnTo>
                  <a:pt x="2524125" y="600075"/>
                </a:lnTo>
                <a:lnTo>
                  <a:pt x="2733675" y="600075"/>
                </a:lnTo>
                <a:lnTo>
                  <a:pt x="2828925" y="619125"/>
                </a:lnTo>
                <a:lnTo>
                  <a:pt x="2952750" y="542925"/>
                </a:lnTo>
                <a:lnTo>
                  <a:pt x="3162300" y="581025"/>
                </a:lnTo>
                <a:lnTo>
                  <a:pt x="3343275" y="733425"/>
                </a:lnTo>
                <a:lnTo>
                  <a:pt x="3600450" y="800100"/>
                </a:lnTo>
                <a:lnTo>
                  <a:pt x="3733800" y="857250"/>
                </a:lnTo>
                <a:lnTo>
                  <a:pt x="3838575" y="1019175"/>
                </a:lnTo>
                <a:lnTo>
                  <a:pt x="3943350" y="1200150"/>
                </a:lnTo>
                <a:lnTo>
                  <a:pt x="4200525" y="1304925"/>
                </a:lnTo>
                <a:lnTo>
                  <a:pt x="4457700" y="895350"/>
                </a:lnTo>
                <a:lnTo>
                  <a:pt x="4562475" y="800100"/>
                </a:lnTo>
                <a:lnTo>
                  <a:pt x="4381500" y="800100"/>
                </a:lnTo>
                <a:lnTo>
                  <a:pt x="4200525" y="723900"/>
                </a:lnTo>
                <a:lnTo>
                  <a:pt x="4000500" y="609600"/>
                </a:lnTo>
                <a:lnTo>
                  <a:pt x="3914775" y="552450"/>
                </a:lnTo>
                <a:lnTo>
                  <a:pt x="3657600" y="542925"/>
                </a:lnTo>
                <a:lnTo>
                  <a:pt x="3429000" y="485775"/>
                </a:lnTo>
                <a:lnTo>
                  <a:pt x="3124200" y="419100"/>
                </a:lnTo>
                <a:lnTo>
                  <a:pt x="2990850" y="381000"/>
                </a:lnTo>
                <a:lnTo>
                  <a:pt x="2809875" y="381000"/>
                </a:lnTo>
                <a:lnTo>
                  <a:pt x="2695575" y="438150"/>
                </a:lnTo>
                <a:lnTo>
                  <a:pt x="2505075" y="514350"/>
                </a:lnTo>
                <a:lnTo>
                  <a:pt x="2238375" y="619125"/>
                </a:lnTo>
                <a:lnTo>
                  <a:pt x="2124075" y="657225"/>
                </a:lnTo>
                <a:lnTo>
                  <a:pt x="1990725" y="676275"/>
                </a:lnTo>
                <a:lnTo>
                  <a:pt x="1762125" y="657225"/>
                </a:lnTo>
                <a:lnTo>
                  <a:pt x="1628775" y="590550"/>
                </a:lnTo>
                <a:lnTo>
                  <a:pt x="1390650" y="590550"/>
                </a:lnTo>
                <a:lnTo>
                  <a:pt x="1019175" y="466725"/>
                </a:lnTo>
                <a:lnTo>
                  <a:pt x="828675" y="352425"/>
                </a:lnTo>
                <a:lnTo>
                  <a:pt x="676275" y="209550"/>
                </a:lnTo>
                <a:lnTo>
                  <a:pt x="561975" y="66675"/>
                </a:lnTo>
                <a:lnTo>
                  <a:pt x="409575" y="0"/>
                </a:lnTo>
                <a:lnTo>
                  <a:pt x="228600" y="9525"/>
                </a:lnTo>
                <a:lnTo>
                  <a:pt x="161925" y="28575"/>
                </a:lnTo>
                <a:lnTo>
                  <a:pt x="0" y="133350"/>
                </a:lnTo>
                <a:lnTo>
                  <a:pt x="0" y="447675"/>
                </a:lnTo>
                <a:close/>
              </a:path>
            </a:pathLst>
          </a:custGeom>
          <a:solidFill>
            <a:srgbClr val="FFC0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749" name="TextBox 13"/>
          <p:cNvSpPr txBox="1">
            <a:spLocks noChangeArrowheads="1"/>
          </p:cNvSpPr>
          <p:nvPr/>
        </p:nvSpPr>
        <p:spPr bwMode="auto">
          <a:xfrm>
            <a:off x="2400300" y="2089150"/>
            <a:ext cx="21320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dammed sediment</a:t>
            </a:r>
          </a:p>
        </p:txBody>
      </p:sp>
      <p:sp>
        <p:nvSpPr>
          <p:cNvPr id="116753" name="TextBox 2"/>
          <p:cNvSpPr txBox="1">
            <a:spLocks noChangeArrowheads="1"/>
          </p:cNvSpPr>
          <p:nvPr/>
        </p:nvSpPr>
        <p:spPr bwMode="auto">
          <a:xfrm>
            <a:off x="279400" y="212725"/>
            <a:ext cx="828675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2008 Iwate-Miyagi earthquake (Mw 6.9), Japan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Interpretation </a:t>
            </a:r>
          </a:p>
        </p:txBody>
      </p:sp>
      <p:sp>
        <p:nvSpPr>
          <p:cNvPr id="16" name="TextBox 6"/>
          <p:cNvSpPr txBox="1">
            <a:spLocks noChangeArrowheads="1"/>
          </p:cNvSpPr>
          <p:nvPr/>
        </p:nvSpPr>
        <p:spPr bwMode="auto">
          <a:xfrm>
            <a:off x="4840941" y="5495925"/>
            <a:ext cx="394110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(data from Edwin </a:t>
            </a:r>
            <a:r>
              <a:rPr kumimoji="0" lang="en-US" sz="1800" b="0" i="0" u="none" strike="noStrike" kern="1200" cap="none" spc="0" normalizeH="0" baseline="0" noProof="0" dirty="0" err="1">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Nissen</a:t>
            </a:r>
            <a:r>
              <a:rPr kumimoji="0" lang="en-US" sz="1800" b="0" i="0" u="none" strike="noStrike" kern="1200" cap="none" spc="0" normalizeH="0" baseline="0" noProof="0" dirty="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a:t>
            </a:r>
          </a:p>
        </p:txBody>
      </p:sp>
    </p:spTree>
    <p:extLst>
      <p:ext uri="{BB962C8B-B14F-4D97-AF65-F5344CB8AC3E}">
        <p14:creationId xmlns:p14="http://schemas.microsoft.com/office/powerpoint/2010/main" val="120562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09070"/>
            <a:ext cx="830688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Terrestrial Laser Scanning (TLS)</a:t>
            </a:r>
          </a:p>
        </p:txBody>
      </p:sp>
      <p:sp>
        <p:nvSpPr>
          <p:cNvPr id="4" name="TextBox 3"/>
          <p:cNvSpPr txBox="1"/>
          <p:nvPr/>
        </p:nvSpPr>
        <p:spPr>
          <a:xfrm>
            <a:off x="4807658" y="1027893"/>
            <a:ext cx="3733800"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Lidar units are now available as a tripod-mounted system.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Typically these systems have a range of 500–2000 m.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These can be used to scan outcrops, buildings, fault scarps, volcanoes, landslides, glaciers, beaches . . .</a:t>
            </a:r>
          </a:p>
        </p:txBody>
      </p:sp>
      <p:pic>
        <p:nvPicPr>
          <p:cNvPr id="6" name="Picture 5" descr="DSC00323 cop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74" y="1027893"/>
            <a:ext cx="3922889" cy="2942167"/>
          </a:xfrm>
          <a:prstGeom prst="rect">
            <a:avLst/>
          </a:prstGeom>
        </p:spPr>
      </p:pic>
      <p:pic>
        <p:nvPicPr>
          <p:cNvPr id="7" name="Picture 6"/>
          <p:cNvPicPr>
            <a:picLocks noChangeAspect="1"/>
          </p:cNvPicPr>
          <p:nvPr/>
        </p:nvPicPr>
        <p:blipFill>
          <a:blip r:embed="rId4"/>
          <a:stretch>
            <a:fillRect/>
          </a:stretch>
        </p:blipFill>
        <p:spPr>
          <a:xfrm rot="16200000">
            <a:off x="1106490" y="3439344"/>
            <a:ext cx="1966221" cy="3424710"/>
          </a:xfrm>
          <a:prstGeom prst="rect">
            <a:avLst/>
          </a:prstGeom>
        </p:spPr>
      </p:pic>
      <p:pic>
        <p:nvPicPr>
          <p:cNvPr id="8" name="Content Placeholder 3" descr="J-fold_LiDAR_Contacts.pdf"/>
          <p:cNvPicPr>
            <a:picLocks noChangeAspect="1"/>
          </p:cNvPicPr>
          <p:nvPr/>
        </p:nvPicPr>
        <p:blipFill>
          <a:blip r:embed="rId5">
            <a:extLst>
              <a:ext uri="{28A0092B-C50C-407E-A947-70E740481C1C}">
                <a14:useLocalDpi xmlns:a14="http://schemas.microsoft.com/office/drawing/2010/main" val="0"/>
              </a:ext>
            </a:extLst>
          </a:blip>
          <a:srcRect t="2425" b="2425"/>
          <a:stretch>
            <a:fillRect/>
          </a:stretch>
        </p:blipFill>
        <p:spPr>
          <a:xfrm>
            <a:off x="3992999" y="3801741"/>
            <a:ext cx="5026576" cy="2407773"/>
          </a:xfrm>
          <a:prstGeom prst="rect">
            <a:avLst/>
          </a:prstGeom>
        </p:spPr>
      </p:pic>
    </p:spTree>
    <p:extLst>
      <p:ext uri="{BB962C8B-B14F-4D97-AF65-F5344CB8AC3E}">
        <p14:creationId xmlns:p14="http://schemas.microsoft.com/office/powerpoint/2010/main" val="369512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dnut-PB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4537710"/>
          </a:xfrm>
          <a:prstGeom prst="rect">
            <a:avLst/>
          </a:prstGeom>
        </p:spPr>
      </p:pic>
      <p:sp>
        <p:nvSpPr>
          <p:cNvPr id="3" name="TextBox 2"/>
          <p:cNvSpPr txBox="1"/>
          <p:nvPr/>
        </p:nvSpPr>
        <p:spPr>
          <a:xfrm>
            <a:off x="7436531" y="5715000"/>
            <a:ext cx="170746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unavco.org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itle 3"/>
          <p:cNvSpPr>
            <a:spLocks noGrp="1"/>
          </p:cNvSpPr>
          <p:nvPr>
            <p:ph type="title"/>
          </p:nvPr>
        </p:nvSpPr>
        <p:spPr/>
        <p:txBody>
          <a:bodyPr/>
          <a:lstStyle/>
          <a:p>
            <a:r>
              <a:rPr lang="en-US" dirty="0"/>
              <a:t>Other TLS applications - Precariously Balanced Rock</a:t>
            </a:r>
          </a:p>
        </p:txBody>
      </p:sp>
    </p:spTree>
    <p:extLst>
      <p:ext uri="{BB962C8B-B14F-4D97-AF65-F5344CB8AC3E}">
        <p14:creationId xmlns:p14="http://schemas.microsoft.com/office/powerpoint/2010/main" val="2600818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2335-62EC-D442-9DE8-5EB50F3D2F72}"/>
              </a:ext>
            </a:extLst>
          </p:cNvPr>
          <p:cNvSpPr>
            <a:spLocks noGrp="1"/>
          </p:cNvSpPr>
          <p:nvPr>
            <p:ph type="title"/>
          </p:nvPr>
        </p:nvSpPr>
        <p:spPr/>
        <p:txBody>
          <a:bodyPr/>
          <a:lstStyle/>
          <a:p>
            <a:r>
              <a:rPr lang="en-US" dirty="0"/>
              <a:t>Identifying Faults and Fault slip using LIDAR</a:t>
            </a:r>
          </a:p>
        </p:txBody>
      </p:sp>
      <p:sp>
        <p:nvSpPr>
          <p:cNvPr id="3" name="Text Placeholder 2">
            <a:extLst>
              <a:ext uri="{FF2B5EF4-FFF2-40B4-BE49-F238E27FC236}">
                <a16:creationId xmlns:a16="http://schemas.microsoft.com/office/drawing/2014/main" id="{1F6BFDDF-307C-B543-A668-FA27BD6DA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7221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C7BC-0530-B741-87DD-71B24D2BB5C9}"/>
              </a:ext>
            </a:extLst>
          </p:cNvPr>
          <p:cNvSpPr>
            <a:spLocks noGrp="1"/>
          </p:cNvSpPr>
          <p:nvPr>
            <p:ph type="title"/>
          </p:nvPr>
        </p:nvSpPr>
        <p:spPr/>
        <p:txBody>
          <a:bodyPr/>
          <a:lstStyle/>
          <a:p>
            <a:r>
              <a:rPr lang="en-US" dirty="0"/>
              <a:t>LIDAR – Light Detection and Ranging</a:t>
            </a:r>
          </a:p>
        </p:txBody>
      </p:sp>
      <p:pic>
        <p:nvPicPr>
          <p:cNvPr id="4" name="LiDAR-Illuminating Earthquake Hazards">
            <a:hlinkClick r:id="" action="ppaction://media"/>
            <a:extLst>
              <a:ext uri="{FF2B5EF4-FFF2-40B4-BE49-F238E27FC236}">
                <a16:creationId xmlns:a16="http://schemas.microsoft.com/office/drawing/2014/main" id="{25F7DF6A-3853-CA41-93A0-B8369B745B2E}"/>
              </a:ext>
            </a:extLst>
          </p:cNvPr>
          <p:cNvPicPr>
            <a:picLocks noGrp="1" noRot="1" noChangeAspect="1"/>
          </p:cNvPicPr>
          <p:nvPr>
            <p:ph idx="1"/>
            <a:videoFile r:link="rId1"/>
          </p:nvPr>
        </p:nvPicPr>
        <p:blipFill>
          <a:blip r:embed="rId3"/>
          <a:stretch>
            <a:fillRect/>
          </a:stretch>
        </p:blipFill>
        <p:spPr>
          <a:xfrm>
            <a:off x="0" y="1690689"/>
            <a:ext cx="9145684" cy="5167311"/>
          </a:xfrm>
          <a:prstGeom prst="rect">
            <a:avLst/>
          </a:prstGeom>
        </p:spPr>
      </p:pic>
    </p:spTree>
    <p:extLst>
      <p:ext uri="{BB962C8B-B14F-4D97-AF65-F5344CB8AC3E}">
        <p14:creationId xmlns:p14="http://schemas.microsoft.com/office/powerpoint/2010/main" val="291459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strike_slip_revised_b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3740"/>
            <a:ext cx="9144000" cy="5424749"/>
          </a:xfrm>
          <a:prstGeom prst="rect">
            <a:avLst/>
          </a:prstGeom>
        </p:spPr>
      </p:pic>
      <p:sp>
        <p:nvSpPr>
          <p:cNvPr id="4" name="Title 3"/>
          <p:cNvSpPr>
            <a:spLocks noGrp="1"/>
          </p:cNvSpPr>
          <p:nvPr>
            <p:ph type="title"/>
          </p:nvPr>
        </p:nvSpPr>
        <p:spPr/>
        <p:txBody>
          <a:bodyPr/>
          <a:lstStyle/>
          <a:p>
            <a:r>
              <a:rPr lang="en-US" dirty="0"/>
              <a:t>Strike-slip fault features</a:t>
            </a:r>
          </a:p>
        </p:txBody>
      </p:sp>
      <p:sp>
        <p:nvSpPr>
          <p:cNvPr id="6" name="TextBox 5"/>
          <p:cNvSpPr txBox="1"/>
          <p:nvPr/>
        </p:nvSpPr>
        <p:spPr>
          <a:xfrm>
            <a:off x="5410389" y="5946938"/>
            <a:ext cx="340790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After Keller &amp; Pinter, Active Tectonics, 2002</a:t>
            </a:r>
          </a:p>
        </p:txBody>
      </p:sp>
      <p:sp>
        <p:nvSpPr>
          <p:cNvPr id="7" name="Rectangle 6"/>
          <p:cNvSpPr/>
          <p:nvPr/>
        </p:nvSpPr>
        <p:spPr>
          <a:xfrm>
            <a:off x="0" y="1002632"/>
            <a:ext cx="2981158" cy="3609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09475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Normal fault features</a:t>
            </a:r>
          </a:p>
        </p:txBody>
      </p:sp>
      <p:sp>
        <p:nvSpPr>
          <p:cNvPr id="6" name="TextBox 5"/>
          <p:cNvSpPr txBox="1"/>
          <p:nvPr/>
        </p:nvSpPr>
        <p:spPr>
          <a:xfrm>
            <a:off x="5410389" y="5946938"/>
            <a:ext cx="336731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After Keller &amp; Pinter, Active Tectonics, 2002</a:t>
            </a:r>
          </a:p>
        </p:txBody>
      </p:sp>
      <p:pic>
        <p:nvPicPr>
          <p:cNvPr id="3" name="Picture 2" descr="normal_revised_b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4851"/>
            <a:ext cx="9144000" cy="5576704"/>
          </a:xfrm>
          <a:prstGeom prst="rect">
            <a:avLst/>
          </a:prstGeom>
        </p:spPr>
      </p:pic>
      <p:sp>
        <p:nvSpPr>
          <p:cNvPr id="7" name="Rectangle 6"/>
          <p:cNvSpPr/>
          <p:nvPr/>
        </p:nvSpPr>
        <p:spPr>
          <a:xfrm>
            <a:off x="387672" y="775376"/>
            <a:ext cx="2981158" cy="3609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71163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fault features</a:t>
            </a:r>
          </a:p>
        </p:txBody>
      </p:sp>
      <p:sp>
        <p:nvSpPr>
          <p:cNvPr id="6" name="TextBox 5"/>
          <p:cNvSpPr txBox="1"/>
          <p:nvPr/>
        </p:nvSpPr>
        <p:spPr>
          <a:xfrm>
            <a:off x="5410389" y="5946938"/>
            <a:ext cx="336731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After Keller &amp; Pinter, Active Tectonics, 2002</a:t>
            </a:r>
          </a:p>
        </p:txBody>
      </p:sp>
      <p:pic>
        <p:nvPicPr>
          <p:cNvPr id="3" name="Picture 2" descr="reverse_revised_b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3960"/>
            <a:ext cx="9144000" cy="4903675"/>
          </a:xfrm>
          <a:prstGeom prst="rect">
            <a:avLst/>
          </a:prstGeom>
        </p:spPr>
      </p:pic>
      <p:sp>
        <p:nvSpPr>
          <p:cNvPr id="7" name="Rectangle 6"/>
          <p:cNvSpPr/>
          <p:nvPr/>
        </p:nvSpPr>
        <p:spPr>
          <a:xfrm>
            <a:off x="762000" y="1256635"/>
            <a:ext cx="3208423" cy="3609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164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fig5_revis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04" y="779844"/>
            <a:ext cx="7620001" cy="5431000"/>
          </a:xfrm>
          <a:prstGeom prst="rect">
            <a:avLst/>
          </a:prstGeom>
        </p:spPr>
      </p:pic>
      <p:sp>
        <p:nvSpPr>
          <p:cNvPr id="4" name="Title 3"/>
          <p:cNvSpPr>
            <a:spLocks noGrp="1"/>
          </p:cNvSpPr>
          <p:nvPr>
            <p:ph type="title"/>
          </p:nvPr>
        </p:nvSpPr>
        <p:spPr/>
        <p:txBody>
          <a:bodyPr/>
          <a:lstStyle/>
          <a:p>
            <a:r>
              <a:rPr lang="en-US" dirty="0"/>
              <a:t>Emergent reverse fault and propagating fold</a:t>
            </a:r>
          </a:p>
        </p:txBody>
      </p:sp>
      <p:sp>
        <p:nvSpPr>
          <p:cNvPr id="6" name="TextBox 5"/>
          <p:cNvSpPr txBox="1"/>
          <p:nvPr/>
        </p:nvSpPr>
        <p:spPr>
          <a:xfrm>
            <a:off x="116495" y="5903067"/>
            <a:ext cx="336731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After Keller &amp; Pinter, Active Tectonics, 2002</a:t>
            </a:r>
          </a:p>
        </p:txBody>
      </p:sp>
      <p:sp>
        <p:nvSpPr>
          <p:cNvPr id="5" name="Rectangle 4"/>
          <p:cNvSpPr/>
          <p:nvPr/>
        </p:nvSpPr>
        <p:spPr>
          <a:xfrm>
            <a:off x="0" y="1002632"/>
            <a:ext cx="2981158" cy="3609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52400" y="1155032"/>
            <a:ext cx="2981158" cy="36094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84050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04800" y="381000"/>
            <a:ext cx="8458200" cy="762000"/>
          </a:xfrm>
        </p:spPr>
        <p:txBody>
          <a:bodyPr/>
          <a:lstStyle/>
          <a:p>
            <a:pPr eaLnBrk="1" hangingPunct="1">
              <a:defRPr/>
            </a:pPr>
            <a:r>
              <a:rPr lang="en-US" dirty="0">
                <a:cs typeface="+mj-cs"/>
              </a:rPr>
              <a:t>Topography in the Modern Era</a:t>
            </a:r>
          </a:p>
        </p:txBody>
      </p:sp>
      <p:sp>
        <p:nvSpPr>
          <p:cNvPr id="74755" name="Rectangle 3"/>
          <p:cNvSpPr>
            <a:spLocks noGrp="1" noChangeArrowheads="1"/>
          </p:cNvSpPr>
          <p:nvPr>
            <p:ph type="body" idx="1"/>
          </p:nvPr>
        </p:nvSpPr>
        <p:spPr>
          <a:xfrm>
            <a:off x="685800" y="1676400"/>
            <a:ext cx="8077200" cy="4419600"/>
          </a:xfrm>
        </p:spPr>
        <p:txBody>
          <a:bodyPr/>
          <a:lstStyle/>
          <a:p>
            <a:pPr eaLnBrk="1" hangingPunct="1">
              <a:lnSpc>
                <a:spcPct val="90000"/>
              </a:lnSpc>
              <a:defRPr/>
            </a:pPr>
            <a:r>
              <a:rPr lang="en-US" sz="2400" dirty="0">
                <a:cs typeface="+mn-cs"/>
              </a:rPr>
              <a:t>Topographic mapping is now an automated, remote sensing process, using the distortions obtained in satellite or air photos with oblique viewing angles.</a:t>
            </a:r>
          </a:p>
          <a:p>
            <a:pPr eaLnBrk="1" hangingPunct="1">
              <a:lnSpc>
                <a:spcPct val="90000"/>
              </a:lnSpc>
              <a:defRPr/>
            </a:pPr>
            <a:r>
              <a:rPr lang="en-US" sz="2400" dirty="0">
                <a:cs typeface="+mn-cs"/>
              </a:rPr>
              <a:t>A digital elevation model (DEM) is the modern equivalent of a topographic map, with elevation information gridded into pixels.</a:t>
            </a:r>
          </a:p>
          <a:p>
            <a:pPr eaLnBrk="1" hangingPunct="1">
              <a:lnSpc>
                <a:spcPct val="90000"/>
              </a:lnSpc>
              <a:defRPr/>
            </a:pPr>
            <a:r>
              <a:rPr lang="en-US" sz="2400" dirty="0">
                <a:cs typeface="+mn-cs"/>
              </a:rPr>
              <a:t>By shading the topography artificially (“</a:t>
            </a:r>
            <a:r>
              <a:rPr lang="en-US" sz="2400" dirty="0" err="1">
                <a:cs typeface="+mn-cs"/>
              </a:rPr>
              <a:t>hillshading</a:t>
            </a:r>
            <a:r>
              <a:rPr lang="en-US" sz="2400" dirty="0"/>
              <a:t>”</a:t>
            </a:r>
            <a:r>
              <a:rPr lang="en-US" sz="2400" dirty="0">
                <a:cs typeface="+mn-cs"/>
              </a:rPr>
              <a:t>), you can identify more details than are visible from the heights alone.</a:t>
            </a:r>
          </a:p>
          <a:p>
            <a:pPr eaLnBrk="1" hangingPunct="1">
              <a:lnSpc>
                <a:spcPct val="90000"/>
              </a:lnSpc>
              <a:defRPr/>
            </a:pPr>
            <a:r>
              <a:rPr lang="en-US" sz="2400" dirty="0">
                <a:cs typeface="+mn-cs"/>
              </a:rPr>
              <a:t>Airborne and terrestrial lidar systems produce a significantly higher density of measurements and can permit the removal of vegetation from the DEM.</a:t>
            </a:r>
          </a:p>
        </p:txBody>
      </p:sp>
    </p:spTree>
    <p:extLst>
      <p:ext uri="{BB962C8B-B14F-4D97-AF65-F5344CB8AC3E}">
        <p14:creationId xmlns:p14="http://schemas.microsoft.com/office/powerpoint/2010/main" val="3453565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76623" y="0"/>
            <a:ext cx="7772400" cy="762000"/>
          </a:xfrm>
        </p:spPr>
        <p:txBody>
          <a:bodyPr/>
          <a:lstStyle/>
          <a:p>
            <a:pPr eaLnBrk="1" hangingPunct="1">
              <a:defRPr/>
            </a:pPr>
            <a:r>
              <a:rPr lang="en-US" dirty="0">
                <a:cs typeface="+mj-cs"/>
              </a:rPr>
              <a:t>Digital elevation models</a:t>
            </a:r>
          </a:p>
        </p:txBody>
      </p:sp>
      <p:sp>
        <p:nvSpPr>
          <p:cNvPr id="72707" name="Rectangle 3"/>
          <p:cNvSpPr>
            <a:spLocks noGrp="1" noChangeArrowheads="1"/>
          </p:cNvSpPr>
          <p:nvPr>
            <p:ph type="body" idx="1"/>
          </p:nvPr>
        </p:nvSpPr>
        <p:spPr>
          <a:xfrm>
            <a:off x="685800" y="762000"/>
            <a:ext cx="7848600" cy="4419600"/>
          </a:xfrm>
        </p:spPr>
        <p:txBody>
          <a:bodyPr/>
          <a:lstStyle/>
          <a:p>
            <a:pPr marL="0" indent="0" eaLnBrk="1" hangingPunct="1">
              <a:buNone/>
              <a:defRPr/>
            </a:pPr>
            <a:r>
              <a:rPr lang="en-US" dirty="0">
                <a:cs typeface="+mn-cs"/>
              </a:rPr>
              <a:t>“A DEM is a digital data set, a grid of numbers representing the elevation of the surface, sampled at a regular spacing, and with known coordinates.”</a:t>
            </a:r>
          </a:p>
        </p:txBody>
      </p:sp>
      <p:sp>
        <p:nvSpPr>
          <p:cNvPr id="4" name="Rectangle 3"/>
          <p:cNvSpPr txBox="1">
            <a:spLocks noChangeArrowheads="1"/>
          </p:cNvSpPr>
          <p:nvPr/>
        </p:nvSpPr>
        <p:spPr>
          <a:xfrm>
            <a:off x="685800" y="2829860"/>
            <a:ext cx="7848600" cy="4419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How are DEMs created?</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From older (triangulation/</a:t>
            </a:r>
            <a:r>
              <a:rPr kumimoji="0" lang="en-US" sz="2800" b="0" i="0" u="none" strike="noStrike" kern="1200" cap="none" spc="0" normalizeH="0" baseline="0" noProof="0" dirty="0" err="1">
                <a:ln>
                  <a:noFill/>
                </a:ln>
                <a:solidFill>
                  <a:prstClr val="black"/>
                </a:solidFill>
                <a:effectLst/>
                <a:uLnTx/>
                <a:uFillTx/>
                <a:latin typeface="Calibri"/>
                <a:ea typeface="+mn-ea"/>
                <a:cs typeface="+mn-cs"/>
              </a:rPr>
              <a:t>clinometry</a:t>
            </a:r>
            <a:r>
              <a:rPr kumimoji="0" lang="en-US" sz="2800" b="0" i="0" u="none" strike="noStrike" kern="1200" cap="none" spc="0" normalizeH="0" baseline="0" noProof="0" dirty="0">
                <a:ln>
                  <a:noFill/>
                </a:ln>
                <a:solidFill>
                  <a:prstClr val="black"/>
                </a:solidFill>
                <a:effectLst/>
                <a:uLnTx/>
                <a:uFillTx/>
                <a:latin typeface="Calibri"/>
                <a:ea typeface="+mn-ea"/>
                <a:cs typeface="+mn-cs"/>
              </a:rPr>
              <a:t>) and newer optical photo-based methods of topographic data sets used to construction topographic maps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DEMs from optical satellite images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Lidar</a:t>
            </a:r>
          </a:p>
        </p:txBody>
      </p:sp>
    </p:spTree>
    <p:extLst>
      <p:ext uri="{BB962C8B-B14F-4D97-AF65-F5344CB8AC3E}">
        <p14:creationId xmlns:p14="http://schemas.microsoft.com/office/powerpoint/2010/main" val="108342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85800" y="201708"/>
            <a:ext cx="7772400" cy="762000"/>
          </a:xfrm>
        </p:spPr>
        <p:txBody>
          <a:bodyPr/>
          <a:lstStyle/>
          <a:p>
            <a:pPr eaLnBrk="1" hangingPunct="1">
              <a:defRPr/>
            </a:pPr>
            <a:r>
              <a:rPr lang="en-US" dirty="0">
                <a:cs typeface="+mj-cs"/>
              </a:rPr>
              <a:t>Uses of DEMs</a:t>
            </a:r>
          </a:p>
        </p:txBody>
      </p:sp>
      <p:sp>
        <p:nvSpPr>
          <p:cNvPr id="72707" name="Rectangle 3"/>
          <p:cNvSpPr>
            <a:spLocks noGrp="1" noChangeArrowheads="1"/>
          </p:cNvSpPr>
          <p:nvPr>
            <p:ph type="body" idx="1"/>
          </p:nvPr>
        </p:nvSpPr>
        <p:spPr>
          <a:xfrm>
            <a:off x="218141" y="914400"/>
            <a:ext cx="5459506" cy="914400"/>
          </a:xfrm>
        </p:spPr>
        <p:txBody>
          <a:bodyPr>
            <a:normAutofit/>
          </a:bodyPr>
          <a:lstStyle/>
          <a:p>
            <a:pPr marL="0" indent="0" eaLnBrk="1" hangingPunct="1">
              <a:buNone/>
              <a:defRPr/>
            </a:pPr>
            <a:r>
              <a:rPr lang="en-US" dirty="0">
                <a:cs typeface="+mn-cs"/>
              </a:rPr>
              <a:t>Fault geomorphology (in Tibet)</a:t>
            </a:r>
          </a:p>
        </p:txBody>
      </p:sp>
      <p:pic>
        <p:nvPicPr>
          <p:cNvPr id="3" name="Picture 2"/>
          <p:cNvPicPr>
            <a:picLocks noChangeAspect="1"/>
          </p:cNvPicPr>
          <p:nvPr/>
        </p:nvPicPr>
        <p:blipFill>
          <a:blip r:embed="rId3"/>
          <a:stretch>
            <a:fillRect/>
          </a:stretch>
        </p:blipFill>
        <p:spPr>
          <a:xfrm>
            <a:off x="1866348" y="1813859"/>
            <a:ext cx="5224533" cy="2386950"/>
          </a:xfrm>
          <a:prstGeom prst="rect">
            <a:avLst/>
          </a:prstGeom>
        </p:spPr>
      </p:pic>
      <p:grpSp>
        <p:nvGrpSpPr>
          <p:cNvPr id="12" name="Group 11"/>
          <p:cNvGrpSpPr/>
          <p:nvPr/>
        </p:nvGrpSpPr>
        <p:grpSpPr>
          <a:xfrm>
            <a:off x="0" y="349692"/>
            <a:ext cx="9118600" cy="5562600"/>
            <a:chOff x="25400" y="1295400"/>
            <a:chExt cx="9118600" cy="5562600"/>
          </a:xfrm>
        </p:grpSpPr>
        <p:pic>
          <p:nvPicPr>
            <p:cNvPr id="2" name="Picture 1"/>
            <p:cNvPicPr>
              <a:picLocks noChangeAspect="1"/>
            </p:cNvPicPr>
            <p:nvPr/>
          </p:nvPicPr>
          <p:blipFill rotWithShape="1">
            <a:blip r:embed="rId4"/>
            <a:srcRect t="34075" b="32407"/>
            <a:stretch/>
          </p:blipFill>
          <p:spPr>
            <a:xfrm>
              <a:off x="4267200" y="4521200"/>
              <a:ext cx="3638085" cy="2298700"/>
            </a:xfrm>
            <a:prstGeom prst="rect">
              <a:avLst/>
            </a:prstGeom>
          </p:spPr>
        </p:pic>
        <p:pic>
          <p:nvPicPr>
            <p:cNvPr id="4" name="Picture 3"/>
            <p:cNvPicPr>
              <a:picLocks noChangeAspect="1"/>
            </p:cNvPicPr>
            <p:nvPr/>
          </p:nvPicPr>
          <p:blipFill rotWithShape="1">
            <a:blip r:embed="rId4"/>
            <a:srcRect b="65926"/>
            <a:stretch/>
          </p:blipFill>
          <p:spPr>
            <a:xfrm>
              <a:off x="25400" y="4521200"/>
              <a:ext cx="3638085" cy="2336800"/>
            </a:xfrm>
            <a:prstGeom prst="rect">
              <a:avLst/>
            </a:prstGeom>
          </p:spPr>
        </p:pic>
        <p:pic>
          <p:nvPicPr>
            <p:cNvPr id="5" name="Picture 4"/>
            <p:cNvPicPr>
              <a:picLocks noChangeAspect="1"/>
            </p:cNvPicPr>
            <p:nvPr/>
          </p:nvPicPr>
          <p:blipFill rotWithShape="1">
            <a:blip r:embed="rId4"/>
            <a:srcRect t="67593"/>
            <a:stretch/>
          </p:blipFill>
          <p:spPr>
            <a:xfrm>
              <a:off x="5505915" y="1295400"/>
              <a:ext cx="3638085" cy="2222500"/>
            </a:xfrm>
            <a:prstGeom prst="rect">
              <a:avLst/>
            </a:prstGeom>
          </p:spPr>
        </p:pic>
        <p:cxnSp>
          <p:nvCxnSpPr>
            <p:cNvPr id="7" name="Straight Arrow Connector 6"/>
            <p:cNvCxnSpPr/>
            <p:nvPr/>
          </p:nvCxnSpPr>
          <p:spPr bwMode="auto">
            <a:xfrm flipV="1">
              <a:off x="2514600" y="4267200"/>
              <a:ext cx="762000" cy="3048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Arrow Connector 8"/>
            <p:cNvCxnSpPr/>
            <p:nvPr/>
          </p:nvCxnSpPr>
          <p:spPr bwMode="auto">
            <a:xfrm flipH="1" flipV="1">
              <a:off x="4191000" y="4191000"/>
              <a:ext cx="457200" cy="3810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p:nvPr/>
          </p:nvCxnSpPr>
          <p:spPr bwMode="auto">
            <a:xfrm flipH="1">
              <a:off x="5257800" y="3124200"/>
              <a:ext cx="304800" cy="6096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4" name="TextBox 13"/>
          <p:cNvSpPr txBox="1"/>
          <p:nvPr/>
        </p:nvSpPr>
        <p:spPr>
          <a:xfrm>
            <a:off x="7090880" y="5858064"/>
            <a:ext cx="205311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Funning et al., 2007</a:t>
            </a:r>
          </a:p>
        </p:txBody>
      </p:sp>
    </p:spTree>
    <p:extLst>
      <p:ext uri="{BB962C8B-B14F-4D97-AF65-F5344CB8AC3E}">
        <p14:creationId xmlns:p14="http://schemas.microsoft.com/office/powerpoint/2010/main" val="120384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521449" y="381000"/>
            <a:ext cx="7772400" cy="762000"/>
          </a:xfrm>
        </p:spPr>
        <p:txBody>
          <a:bodyPr/>
          <a:lstStyle/>
          <a:p>
            <a:pPr eaLnBrk="1" hangingPunct="1">
              <a:defRPr/>
            </a:pPr>
            <a:r>
              <a:rPr lang="en-US" dirty="0">
                <a:cs typeface="+mj-cs"/>
              </a:rPr>
              <a:t>Uses of DEMs</a:t>
            </a:r>
          </a:p>
        </p:txBody>
      </p:sp>
      <p:sp>
        <p:nvSpPr>
          <p:cNvPr id="72707" name="Rectangle 3"/>
          <p:cNvSpPr>
            <a:spLocks noGrp="1" noChangeArrowheads="1"/>
          </p:cNvSpPr>
          <p:nvPr>
            <p:ph type="body" idx="1"/>
          </p:nvPr>
        </p:nvSpPr>
        <p:spPr>
          <a:xfrm>
            <a:off x="249517" y="1694329"/>
            <a:ext cx="3048000" cy="914400"/>
          </a:xfrm>
        </p:spPr>
        <p:txBody>
          <a:bodyPr>
            <a:normAutofit fontScale="62500" lnSpcReduction="20000"/>
          </a:bodyPr>
          <a:lstStyle/>
          <a:p>
            <a:pPr marL="0" indent="0" eaLnBrk="1" hangingPunct="1">
              <a:buNone/>
              <a:defRPr/>
            </a:pPr>
            <a:r>
              <a:rPr lang="en-US" dirty="0">
                <a:cs typeface="+mn-cs"/>
              </a:rPr>
              <a:t>Large-scale geomorphology</a:t>
            </a:r>
          </a:p>
          <a:p>
            <a:pPr marL="0" indent="0" eaLnBrk="1" hangingPunct="1">
              <a:buNone/>
              <a:defRPr/>
            </a:pPr>
            <a:r>
              <a:rPr lang="en-US" dirty="0">
                <a:cs typeface="+mn-cs"/>
              </a:rPr>
              <a:t>(of central Nepal)</a:t>
            </a:r>
          </a:p>
        </p:txBody>
      </p:sp>
      <p:sp>
        <p:nvSpPr>
          <p:cNvPr id="13" name="TextBox 12"/>
          <p:cNvSpPr txBox="1"/>
          <p:nvPr/>
        </p:nvSpPr>
        <p:spPr>
          <a:xfrm>
            <a:off x="7696200" y="6211669"/>
            <a:ext cx="15240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Fielding et al., 1994</a:t>
            </a:r>
          </a:p>
        </p:txBody>
      </p:sp>
      <p:pic>
        <p:nvPicPr>
          <p:cNvPr id="2" name="Picture 1"/>
          <p:cNvPicPr>
            <a:picLocks noChangeAspect="1"/>
          </p:cNvPicPr>
          <p:nvPr/>
        </p:nvPicPr>
        <p:blipFill>
          <a:blip r:embed="rId3"/>
          <a:stretch>
            <a:fillRect/>
          </a:stretch>
        </p:blipFill>
        <p:spPr>
          <a:xfrm>
            <a:off x="3342340" y="280022"/>
            <a:ext cx="5707627" cy="5931647"/>
          </a:xfrm>
          <a:prstGeom prst="rect">
            <a:avLst/>
          </a:prstGeom>
        </p:spPr>
      </p:pic>
    </p:spTree>
    <p:extLst>
      <p:ext uri="{BB962C8B-B14F-4D97-AF65-F5344CB8AC3E}">
        <p14:creationId xmlns:p14="http://schemas.microsoft.com/office/powerpoint/2010/main" val="3351987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76100" y="71210"/>
            <a:ext cx="7772400" cy="762000"/>
          </a:xfrm>
        </p:spPr>
        <p:txBody>
          <a:bodyPr/>
          <a:lstStyle/>
          <a:p>
            <a:pPr eaLnBrk="1" hangingPunct="1">
              <a:defRPr/>
            </a:pPr>
            <a:r>
              <a:rPr lang="en-US" dirty="0">
                <a:cs typeface="+mj-cs"/>
              </a:rPr>
              <a:t>Uses of DEMs</a:t>
            </a:r>
          </a:p>
        </p:txBody>
      </p:sp>
      <p:sp>
        <p:nvSpPr>
          <p:cNvPr id="72707" name="Rectangle 3"/>
          <p:cNvSpPr>
            <a:spLocks noGrp="1" noChangeArrowheads="1"/>
          </p:cNvSpPr>
          <p:nvPr>
            <p:ph type="body" idx="1"/>
          </p:nvPr>
        </p:nvSpPr>
        <p:spPr>
          <a:xfrm>
            <a:off x="3221570" y="152400"/>
            <a:ext cx="5334000" cy="1981200"/>
          </a:xfrm>
        </p:spPr>
        <p:txBody>
          <a:bodyPr/>
          <a:lstStyle/>
          <a:p>
            <a:pPr marL="0" indent="0" eaLnBrk="1" hangingPunct="1">
              <a:buNone/>
              <a:defRPr/>
            </a:pPr>
            <a:r>
              <a:rPr lang="en-US" dirty="0">
                <a:cs typeface="+mn-cs"/>
              </a:rPr>
              <a:t>Drainage analysis</a:t>
            </a:r>
          </a:p>
        </p:txBody>
      </p:sp>
      <p:sp>
        <p:nvSpPr>
          <p:cNvPr id="13" name="TextBox 12"/>
          <p:cNvSpPr txBox="1"/>
          <p:nvPr/>
        </p:nvSpPr>
        <p:spPr>
          <a:xfrm>
            <a:off x="7696200" y="6211669"/>
            <a:ext cx="15240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ica.usgs.gov</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p:cNvPicPr>
            <a:picLocks noChangeAspect="1"/>
          </p:cNvPicPr>
          <p:nvPr/>
        </p:nvPicPr>
        <p:blipFill>
          <a:blip r:embed="rId3"/>
          <a:stretch>
            <a:fillRect/>
          </a:stretch>
        </p:blipFill>
        <p:spPr>
          <a:xfrm>
            <a:off x="2628945" y="878099"/>
            <a:ext cx="5829255" cy="5426507"/>
          </a:xfrm>
          <a:prstGeom prst="rect">
            <a:avLst/>
          </a:prstGeom>
        </p:spPr>
      </p:pic>
    </p:spTree>
    <p:extLst>
      <p:ext uri="{BB962C8B-B14F-4D97-AF65-F5344CB8AC3E}">
        <p14:creationId xmlns:p14="http://schemas.microsoft.com/office/powerpoint/2010/main" val="133309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28950" y="230505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243" name="Rectangle 3"/>
          <p:cNvSpPr>
            <a:spLocks noChangeArrowheads="1"/>
          </p:cNvSpPr>
          <p:nvPr/>
        </p:nvSpPr>
        <p:spPr bwMode="auto">
          <a:xfrm>
            <a:off x="1928813" y="2071688"/>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269" name="Rectangle 29"/>
          <p:cNvSpPr>
            <a:spLocks noGrp="1" noChangeArrowheads="1"/>
          </p:cNvSpPr>
          <p:nvPr>
            <p:ph type="title" idx="4294967295"/>
          </p:nvPr>
        </p:nvSpPr>
        <p:spPr>
          <a:xfrm>
            <a:off x="343647" y="200213"/>
            <a:ext cx="3880692" cy="1143000"/>
          </a:xfrm>
        </p:spPr>
        <p:txBody>
          <a:bodyPr anchor="t"/>
          <a:lstStyle/>
          <a:p>
            <a:pPr eaLnBrk="1" hangingPunct="1">
              <a:defRPr/>
            </a:pPr>
            <a:r>
              <a:rPr lang="en-US" dirty="0">
                <a:cs typeface="+mj-cs"/>
              </a:rPr>
              <a:t>Mapping topography</a:t>
            </a:r>
          </a:p>
        </p:txBody>
      </p:sp>
      <p:sp>
        <p:nvSpPr>
          <p:cNvPr id="8197" name="Text Box 32"/>
          <p:cNvSpPr txBox="1">
            <a:spLocks noChangeArrowheads="1"/>
          </p:cNvSpPr>
          <p:nvPr/>
        </p:nvSpPr>
        <p:spPr bwMode="auto">
          <a:xfrm>
            <a:off x="5014965" y="827741"/>
            <a:ext cx="4009505" cy="600164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marR="0" lvl="0" indent="-342900" algn="l" defTabSz="457200" rtl="0" eaLnBrk="1" fontAlgn="auto" latinLnBrk="0" hangingPunct="1">
              <a:lnSpc>
                <a:spcPct val="100000"/>
              </a:lnSpc>
              <a:spcBef>
                <a:spcPct val="5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Original phase of topographic mapping using </a:t>
            </a:r>
            <a:r>
              <a:rPr kumimoji="0" lang="en-US" sz="2400" b="0" i="0" u="none" strike="noStrike" kern="1200" cap="none" spc="0" normalizeH="0" baseline="0" noProof="0" dirty="0" err="1">
                <a:ln>
                  <a:noFill/>
                </a:ln>
                <a:solidFill>
                  <a:prstClr val="black"/>
                </a:solidFill>
                <a:effectLst/>
                <a:uLnTx/>
                <a:uFillTx/>
                <a:latin typeface="Arial" charset="0"/>
                <a:ea typeface="ＭＳ Ｐゴシック" charset="0"/>
              </a:rPr>
              <a:t>planetables</a:t>
            </a: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 clinometers and triangulation </a:t>
            </a:r>
          </a:p>
          <a:p>
            <a:pPr marL="342900" marR="0" lvl="0" indent="-342900" algn="l" defTabSz="457200" rtl="0" eaLnBrk="1" fontAlgn="auto" latinLnBrk="0" hangingPunct="1">
              <a:lnSpc>
                <a:spcPct val="100000"/>
              </a:lnSpc>
              <a:spcBef>
                <a:spcPct val="50000"/>
              </a:spcBef>
              <a:spcAft>
                <a:spcPts val="0"/>
              </a:spcAft>
              <a:buClrTx/>
              <a:buSzTx/>
              <a:buFont typeface="Arial"/>
              <a:buChar char="•"/>
              <a:tabLst/>
              <a:defRPr/>
            </a:pPr>
            <a:r>
              <a:rPr kumimoji="0" lang="en-US" sz="2400" b="0" i="0" u="none" strike="noStrike" kern="1200" cap="none" spc="0" normalizeH="0" baseline="0" noProof="0" dirty="0" err="1">
                <a:ln>
                  <a:noFill/>
                </a:ln>
                <a:solidFill>
                  <a:prstClr val="black"/>
                </a:solidFill>
                <a:effectLst/>
                <a:uLnTx/>
                <a:uFillTx/>
                <a:latin typeface="Arial" charset="0"/>
                <a:ea typeface="ＭＳ Ｐゴシック" charset="0"/>
              </a:rPr>
              <a:t>Superceded</a:t>
            </a: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 by precise aerial photo surveys in the 1930s</a:t>
            </a:r>
          </a:p>
          <a:p>
            <a:pPr marL="342900" marR="0" lvl="0" indent="-342900" algn="l" defTabSz="457200" rtl="0" eaLnBrk="1" fontAlgn="auto" latinLnBrk="0" hangingPunct="1">
              <a:lnSpc>
                <a:spcPct val="100000"/>
              </a:lnSpc>
              <a:spcBef>
                <a:spcPct val="5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Augmented by satellite imagery and radar in the 1970s</a:t>
            </a:r>
          </a:p>
          <a:p>
            <a:pPr marL="342900" marR="0" lvl="0" indent="-342900" algn="l" defTabSz="457200" rtl="0" eaLnBrk="1" fontAlgn="auto" latinLnBrk="0" hangingPunct="1">
              <a:lnSpc>
                <a:spcPct val="100000"/>
              </a:lnSpc>
              <a:spcBef>
                <a:spcPct val="5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Increase in resolution with lidar in the 2000s</a:t>
            </a:r>
          </a:p>
          <a:p>
            <a:pPr marL="342900" marR="0" lvl="0" indent="-342900" algn="l" defTabSz="457200" rtl="0" eaLnBrk="1" fontAlgn="auto" latinLnBrk="0" hangingPunct="1">
              <a:lnSpc>
                <a:spcPct val="100000"/>
              </a:lnSpc>
              <a:spcBef>
                <a:spcPct val="5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Arial" charset="0"/>
                <a:ea typeface="ＭＳ Ｐゴシック" charset="0"/>
              </a:rPr>
              <a:t> </a:t>
            </a:r>
          </a:p>
        </p:txBody>
      </p:sp>
      <p:grpSp>
        <p:nvGrpSpPr>
          <p:cNvPr id="7" name="Group 6"/>
          <p:cNvGrpSpPr/>
          <p:nvPr/>
        </p:nvGrpSpPr>
        <p:grpSpPr>
          <a:xfrm>
            <a:off x="187158" y="1769208"/>
            <a:ext cx="4788254" cy="3423321"/>
            <a:chOff x="187158" y="2848399"/>
            <a:chExt cx="3278772" cy="2344130"/>
          </a:xfrm>
        </p:grpSpPr>
        <p:pic>
          <p:nvPicPr>
            <p:cNvPr id="8" name="Picture 7"/>
            <p:cNvPicPr>
              <a:picLocks noChangeAspect="1"/>
            </p:cNvPicPr>
            <p:nvPr/>
          </p:nvPicPr>
          <p:blipFill>
            <a:blip r:embed="rId3"/>
            <a:stretch>
              <a:fillRect/>
            </a:stretch>
          </p:blipFill>
          <p:spPr>
            <a:xfrm>
              <a:off x="187158" y="2848399"/>
              <a:ext cx="3244471" cy="2344130"/>
            </a:xfrm>
            <a:prstGeom prst="rect">
              <a:avLst/>
            </a:prstGeom>
          </p:spPr>
        </p:pic>
        <p:sp>
          <p:nvSpPr>
            <p:cNvPr id="9" name="TextBox 8"/>
            <p:cNvSpPr txBox="1"/>
            <p:nvPr/>
          </p:nvSpPr>
          <p:spPr>
            <a:xfrm>
              <a:off x="2648278" y="4858065"/>
              <a:ext cx="817652"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a:ea typeface="+mn-ea"/>
                  <a:cs typeface="+mn-cs"/>
                </a:rPr>
                <a:t>wikipedia.org</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61242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68588"/>
            <a:ext cx="9144000" cy="418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5" name="Group 24"/>
          <p:cNvGrpSpPr>
            <a:grpSpLocks/>
          </p:cNvGrpSpPr>
          <p:nvPr/>
        </p:nvGrpSpPr>
        <p:grpSpPr bwMode="auto">
          <a:xfrm>
            <a:off x="3081338" y="3305175"/>
            <a:ext cx="2724150" cy="1570038"/>
            <a:chOff x="3081339" y="2647947"/>
            <a:chExt cx="2724149" cy="1569722"/>
          </a:xfrm>
        </p:grpSpPr>
        <p:sp>
          <p:nvSpPr>
            <p:cNvPr id="8" name="Freeform 7"/>
            <p:cNvSpPr/>
            <p:nvPr/>
          </p:nvSpPr>
          <p:spPr>
            <a:xfrm>
              <a:off x="3109914" y="2666993"/>
              <a:ext cx="2657474" cy="1528455"/>
            </a:xfrm>
            <a:custGeom>
              <a:avLst/>
              <a:gdLst>
                <a:gd name="connsiteX0" fmla="*/ 0 w 2686050"/>
                <a:gd name="connsiteY0" fmla="*/ 0 h 1576388"/>
                <a:gd name="connsiteX1" fmla="*/ 352425 w 2686050"/>
                <a:gd name="connsiteY1" fmla="*/ 161925 h 1576388"/>
                <a:gd name="connsiteX2" fmla="*/ 619125 w 2686050"/>
                <a:gd name="connsiteY2" fmla="*/ 276225 h 1576388"/>
                <a:gd name="connsiteX3" fmla="*/ 890587 w 2686050"/>
                <a:gd name="connsiteY3" fmla="*/ 433388 h 1576388"/>
                <a:gd name="connsiteX4" fmla="*/ 1014412 w 2686050"/>
                <a:gd name="connsiteY4" fmla="*/ 490538 h 1576388"/>
                <a:gd name="connsiteX5" fmla="*/ 1204912 w 2686050"/>
                <a:gd name="connsiteY5" fmla="*/ 519113 h 1576388"/>
                <a:gd name="connsiteX6" fmla="*/ 1385887 w 2686050"/>
                <a:gd name="connsiteY6" fmla="*/ 614363 h 1576388"/>
                <a:gd name="connsiteX7" fmla="*/ 1524000 w 2686050"/>
                <a:gd name="connsiteY7" fmla="*/ 700088 h 1576388"/>
                <a:gd name="connsiteX8" fmla="*/ 1600200 w 2686050"/>
                <a:gd name="connsiteY8" fmla="*/ 728663 h 1576388"/>
                <a:gd name="connsiteX9" fmla="*/ 1733550 w 2686050"/>
                <a:gd name="connsiteY9" fmla="*/ 838200 h 1576388"/>
                <a:gd name="connsiteX10" fmla="*/ 1866900 w 2686050"/>
                <a:gd name="connsiteY10" fmla="*/ 1000125 h 1576388"/>
                <a:gd name="connsiteX11" fmla="*/ 2200275 w 2686050"/>
                <a:gd name="connsiteY11" fmla="*/ 1252538 h 1576388"/>
                <a:gd name="connsiteX12" fmla="*/ 2428875 w 2686050"/>
                <a:gd name="connsiteY12" fmla="*/ 1414463 h 1576388"/>
                <a:gd name="connsiteX13" fmla="*/ 2543175 w 2686050"/>
                <a:gd name="connsiteY13" fmla="*/ 1471613 h 1576388"/>
                <a:gd name="connsiteX14" fmla="*/ 2686050 w 2686050"/>
                <a:gd name="connsiteY14" fmla="*/ 1576388 h 157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86050" h="1576388">
                  <a:moveTo>
                    <a:pt x="0" y="0"/>
                  </a:moveTo>
                  <a:lnTo>
                    <a:pt x="352425" y="161925"/>
                  </a:lnTo>
                  <a:cubicBezTo>
                    <a:pt x="455613" y="207963"/>
                    <a:pt x="529431" y="230981"/>
                    <a:pt x="619125" y="276225"/>
                  </a:cubicBezTo>
                  <a:cubicBezTo>
                    <a:pt x="708819" y="321469"/>
                    <a:pt x="824706" y="397669"/>
                    <a:pt x="890587" y="433388"/>
                  </a:cubicBezTo>
                  <a:cubicBezTo>
                    <a:pt x="956468" y="469107"/>
                    <a:pt x="962025" y="476251"/>
                    <a:pt x="1014412" y="490538"/>
                  </a:cubicBezTo>
                  <a:cubicBezTo>
                    <a:pt x="1066799" y="504825"/>
                    <a:pt x="1143000" y="498476"/>
                    <a:pt x="1204912" y="519113"/>
                  </a:cubicBezTo>
                  <a:cubicBezTo>
                    <a:pt x="1266824" y="539750"/>
                    <a:pt x="1332706" y="584201"/>
                    <a:pt x="1385887" y="614363"/>
                  </a:cubicBezTo>
                  <a:cubicBezTo>
                    <a:pt x="1439068" y="644525"/>
                    <a:pt x="1488281" y="681038"/>
                    <a:pt x="1524000" y="700088"/>
                  </a:cubicBezTo>
                  <a:cubicBezTo>
                    <a:pt x="1559719" y="719138"/>
                    <a:pt x="1565275" y="705644"/>
                    <a:pt x="1600200" y="728663"/>
                  </a:cubicBezTo>
                  <a:cubicBezTo>
                    <a:pt x="1635125" y="751682"/>
                    <a:pt x="1689100" y="792956"/>
                    <a:pt x="1733550" y="838200"/>
                  </a:cubicBezTo>
                  <a:cubicBezTo>
                    <a:pt x="1778000" y="883444"/>
                    <a:pt x="1789113" y="931069"/>
                    <a:pt x="1866900" y="1000125"/>
                  </a:cubicBezTo>
                  <a:cubicBezTo>
                    <a:pt x="1944687" y="1069181"/>
                    <a:pt x="2106613" y="1183482"/>
                    <a:pt x="2200275" y="1252538"/>
                  </a:cubicBezTo>
                  <a:cubicBezTo>
                    <a:pt x="2293937" y="1321594"/>
                    <a:pt x="2371725" y="1377951"/>
                    <a:pt x="2428875" y="1414463"/>
                  </a:cubicBezTo>
                  <a:cubicBezTo>
                    <a:pt x="2486025" y="1450976"/>
                    <a:pt x="2500313" y="1444626"/>
                    <a:pt x="2543175" y="1471613"/>
                  </a:cubicBezTo>
                  <a:cubicBezTo>
                    <a:pt x="2586037" y="1498600"/>
                    <a:pt x="2636043" y="1537494"/>
                    <a:pt x="2686050" y="1576388"/>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5729288" y="4171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5557838" y="4057363"/>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381625" y="39478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5205413" y="38240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5033963" y="370024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4862513" y="3552640"/>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4724400" y="3405033"/>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543425" y="3300279"/>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4362451" y="31955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4167189" y="31336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3971926" y="3071725"/>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3800476" y="29764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3624264" y="2886024"/>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3433764" y="2805078"/>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3262314" y="2728894"/>
              <a:ext cx="76200" cy="460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3081339" y="2647947"/>
              <a:ext cx="76200" cy="46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1" name="Group 40"/>
          <p:cNvGrpSpPr>
            <a:grpSpLocks/>
          </p:cNvGrpSpPr>
          <p:nvPr/>
        </p:nvGrpSpPr>
        <p:grpSpPr bwMode="auto">
          <a:xfrm>
            <a:off x="3119438" y="3328988"/>
            <a:ext cx="2405062" cy="1709737"/>
            <a:chOff x="3119438" y="2671763"/>
            <a:chExt cx="2405062" cy="1709737"/>
          </a:xfrm>
        </p:grpSpPr>
        <p:sp>
          <p:nvSpPr>
            <p:cNvPr id="7" name="Freeform 6"/>
            <p:cNvSpPr/>
            <p:nvPr/>
          </p:nvSpPr>
          <p:spPr>
            <a:xfrm>
              <a:off x="3119438" y="2671763"/>
              <a:ext cx="2405062" cy="1709737"/>
            </a:xfrm>
            <a:custGeom>
              <a:avLst/>
              <a:gdLst>
                <a:gd name="connsiteX0" fmla="*/ 2405062 w 2405062"/>
                <a:gd name="connsiteY0" fmla="*/ 1709737 h 1709737"/>
                <a:gd name="connsiteX1" fmla="*/ 2085975 w 2405062"/>
                <a:gd name="connsiteY1" fmla="*/ 1400175 h 1709737"/>
                <a:gd name="connsiteX2" fmla="*/ 1876425 w 2405062"/>
                <a:gd name="connsiteY2" fmla="*/ 1233487 h 1709737"/>
                <a:gd name="connsiteX3" fmla="*/ 1543050 w 2405062"/>
                <a:gd name="connsiteY3" fmla="*/ 952500 h 1709737"/>
                <a:gd name="connsiteX4" fmla="*/ 1295400 w 2405062"/>
                <a:gd name="connsiteY4" fmla="*/ 781050 h 1709737"/>
                <a:gd name="connsiteX5" fmla="*/ 1195387 w 2405062"/>
                <a:gd name="connsiteY5" fmla="*/ 776287 h 1709737"/>
                <a:gd name="connsiteX6" fmla="*/ 1076325 w 2405062"/>
                <a:gd name="connsiteY6" fmla="*/ 685800 h 1709737"/>
                <a:gd name="connsiteX7" fmla="*/ 938212 w 2405062"/>
                <a:gd name="connsiteY7" fmla="*/ 590550 h 1709737"/>
                <a:gd name="connsiteX8" fmla="*/ 757237 w 2405062"/>
                <a:gd name="connsiteY8" fmla="*/ 457200 h 1709737"/>
                <a:gd name="connsiteX9" fmla="*/ 566737 w 2405062"/>
                <a:gd name="connsiteY9" fmla="*/ 333375 h 1709737"/>
                <a:gd name="connsiteX10" fmla="*/ 347662 w 2405062"/>
                <a:gd name="connsiteY10" fmla="*/ 233362 h 1709737"/>
                <a:gd name="connsiteX11" fmla="*/ 228600 w 2405062"/>
                <a:gd name="connsiteY11" fmla="*/ 133350 h 1709737"/>
                <a:gd name="connsiteX12" fmla="*/ 0 w 2405062"/>
                <a:gd name="connsiteY12" fmla="*/ 0 h 170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5062" h="1709737">
                  <a:moveTo>
                    <a:pt x="2405062" y="1709737"/>
                  </a:moveTo>
                  <a:cubicBezTo>
                    <a:pt x="2289571" y="1594643"/>
                    <a:pt x="2174081" y="1479550"/>
                    <a:pt x="2085975" y="1400175"/>
                  </a:cubicBezTo>
                  <a:cubicBezTo>
                    <a:pt x="1997869" y="1320800"/>
                    <a:pt x="1966912" y="1308099"/>
                    <a:pt x="1876425" y="1233487"/>
                  </a:cubicBezTo>
                  <a:cubicBezTo>
                    <a:pt x="1785938" y="1158875"/>
                    <a:pt x="1639887" y="1027906"/>
                    <a:pt x="1543050" y="952500"/>
                  </a:cubicBezTo>
                  <a:cubicBezTo>
                    <a:pt x="1446213" y="877094"/>
                    <a:pt x="1353344" y="810419"/>
                    <a:pt x="1295400" y="781050"/>
                  </a:cubicBezTo>
                  <a:cubicBezTo>
                    <a:pt x="1237456" y="751681"/>
                    <a:pt x="1231899" y="792162"/>
                    <a:pt x="1195387" y="776287"/>
                  </a:cubicBezTo>
                  <a:cubicBezTo>
                    <a:pt x="1158874" y="760412"/>
                    <a:pt x="1119187" y="716756"/>
                    <a:pt x="1076325" y="685800"/>
                  </a:cubicBezTo>
                  <a:cubicBezTo>
                    <a:pt x="1033462" y="654844"/>
                    <a:pt x="991393" y="628650"/>
                    <a:pt x="938212" y="590550"/>
                  </a:cubicBezTo>
                  <a:cubicBezTo>
                    <a:pt x="885031" y="552450"/>
                    <a:pt x="819149" y="500062"/>
                    <a:pt x="757237" y="457200"/>
                  </a:cubicBezTo>
                  <a:cubicBezTo>
                    <a:pt x="695324" y="414337"/>
                    <a:pt x="634999" y="370681"/>
                    <a:pt x="566737" y="333375"/>
                  </a:cubicBezTo>
                  <a:cubicBezTo>
                    <a:pt x="498474" y="296069"/>
                    <a:pt x="404018" y="266699"/>
                    <a:pt x="347662" y="233362"/>
                  </a:cubicBezTo>
                  <a:cubicBezTo>
                    <a:pt x="291306" y="200024"/>
                    <a:pt x="286544" y="172244"/>
                    <a:pt x="228600" y="133350"/>
                  </a:cubicBezTo>
                  <a:cubicBezTo>
                    <a:pt x="170656" y="94456"/>
                    <a:pt x="85328" y="47228"/>
                    <a:pt x="0" y="0"/>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3209925" y="273367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3362325" y="282892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3524250" y="29289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3690938" y="300990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3852863" y="311467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4000500" y="322421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p:cNvSpPr/>
            <p:nvPr/>
          </p:nvSpPr>
          <p:spPr>
            <a:xfrm>
              <a:off x="4152900" y="332898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4305300" y="3424238"/>
              <a:ext cx="76200" cy="365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4476750" y="349567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4648200" y="361950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4814888" y="375761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4976813" y="389096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5129213" y="401478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5281613" y="415766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5434013" y="430530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4" name="Group 43"/>
          <p:cNvGrpSpPr>
            <a:grpSpLocks/>
          </p:cNvGrpSpPr>
          <p:nvPr/>
        </p:nvGrpSpPr>
        <p:grpSpPr bwMode="auto">
          <a:xfrm>
            <a:off x="3043238" y="754063"/>
            <a:ext cx="2847975" cy="4108450"/>
            <a:chOff x="2943225" y="101127"/>
            <a:chExt cx="3009900" cy="4156548"/>
          </a:xfrm>
        </p:grpSpPr>
        <p:pic>
          <p:nvPicPr>
            <p:cNvPr id="1850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43225" y="101127"/>
              <a:ext cx="2794000" cy="784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Freeform 42"/>
            <p:cNvSpPr>
              <a:spLocks/>
            </p:cNvSpPr>
            <p:nvPr/>
          </p:nvSpPr>
          <p:spPr bwMode="auto">
            <a:xfrm>
              <a:off x="3143250" y="657225"/>
              <a:ext cx="2809875" cy="3600450"/>
            </a:xfrm>
            <a:custGeom>
              <a:avLst/>
              <a:gdLst>
                <a:gd name="T0" fmla="*/ 1123950 w 2809875"/>
                <a:gd name="T1" fmla="*/ 0 h 3600450"/>
                <a:gd name="T2" fmla="*/ 0 w 2809875"/>
                <a:gd name="T3" fmla="*/ 2000250 h 3600450"/>
                <a:gd name="T4" fmla="*/ 514350 w 2809875"/>
                <a:gd name="T5" fmla="*/ 2238375 h 3600450"/>
                <a:gd name="T6" fmla="*/ 790575 w 2809875"/>
                <a:gd name="T7" fmla="*/ 2333625 h 3600450"/>
                <a:gd name="T8" fmla="*/ 1257300 w 2809875"/>
                <a:gd name="T9" fmla="*/ 2619375 h 3600450"/>
                <a:gd name="T10" fmla="*/ 1790700 w 2809875"/>
                <a:gd name="T11" fmla="*/ 2914650 h 3600450"/>
                <a:gd name="T12" fmla="*/ 2133600 w 2809875"/>
                <a:gd name="T13" fmla="*/ 3181350 h 3600450"/>
                <a:gd name="T14" fmla="*/ 2809875 w 2809875"/>
                <a:gd name="T15" fmla="*/ 3600450 h 3600450"/>
                <a:gd name="T16" fmla="*/ 1123950 w 2809875"/>
                <a:gd name="T17" fmla="*/ 0 h 36004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09875" h="3600450">
                  <a:moveTo>
                    <a:pt x="1123950" y="0"/>
                  </a:moveTo>
                  <a:lnTo>
                    <a:pt x="0" y="2000250"/>
                  </a:lnTo>
                  <a:lnTo>
                    <a:pt x="514350" y="2238375"/>
                  </a:lnTo>
                  <a:lnTo>
                    <a:pt x="790575" y="2333625"/>
                  </a:lnTo>
                  <a:lnTo>
                    <a:pt x="1257300" y="2619375"/>
                  </a:lnTo>
                  <a:lnTo>
                    <a:pt x="1790700" y="2914650"/>
                  </a:lnTo>
                  <a:lnTo>
                    <a:pt x="2133600" y="3181350"/>
                  </a:lnTo>
                  <a:lnTo>
                    <a:pt x="2809875" y="3600450"/>
                  </a:lnTo>
                  <a:lnTo>
                    <a:pt x="1123950" y="0"/>
                  </a:lnTo>
                  <a:close/>
                </a:path>
              </a:pathLst>
            </a:custGeom>
            <a:gradFill rotWithShape="1">
              <a:gsLst>
                <a:gs pos="0">
                  <a:srgbClr val="886968"/>
                </a:gs>
                <a:gs pos="49001">
                  <a:srgbClr val="C49897">
                    <a:alpha val="55899"/>
                  </a:srgbClr>
                </a:gs>
                <a:gs pos="100000">
                  <a:srgbClr val="E9B6B4">
                    <a:alpha val="10001"/>
                  </a:srgbClr>
                </a:gs>
              </a:gsLst>
              <a:lin ang="9000000"/>
            </a:gradFill>
            <a:ln>
              <a:noFill/>
            </a:ln>
            <a:extLst>
              <a:ext uri="{91240B29-F687-4f45-9708-019B960494DF}">
                <a14:hiddenLine xmlns="" xmlns:a14="http://schemas.microsoft.com/office/drawing/2010/main" w="25400" cap="flat" cmpd="sng">
                  <a:solidFill>
                    <a:srgbClr val="000000"/>
                  </a:solidFill>
                  <a:prstDash val="solid"/>
                  <a:round/>
                  <a:headEnd/>
                  <a:tailEnd/>
                </a14:hiddenLine>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Arial" charset="0"/>
              </a:endParaRPr>
            </a:p>
          </p:txBody>
        </p:sp>
      </p:grpSp>
      <p:grpSp>
        <p:nvGrpSpPr>
          <p:cNvPr id="73" name="Group 72"/>
          <p:cNvGrpSpPr>
            <a:grpSpLocks/>
          </p:cNvGrpSpPr>
          <p:nvPr/>
        </p:nvGrpSpPr>
        <p:grpSpPr bwMode="auto">
          <a:xfrm>
            <a:off x="2708275" y="3486150"/>
            <a:ext cx="2840038" cy="1484313"/>
            <a:chOff x="2707799" y="2828899"/>
            <a:chExt cx="2841109" cy="1484806"/>
          </a:xfrm>
        </p:grpSpPr>
        <p:sp>
          <p:nvSpPr>
            <p:cNvPr id="6" name="Freeform 5"/>
            <p:cNvSpPr/>
            <p:nvPr/>
          </p:nvSpPr>
          <p:spPr>
            <a:xfrm rot="154358">
              <a:off x="2707799" y="2865424"/>
              <a:ext cx="2841109" cy="1448281"/>
            </a:xfrm>
            <a:custGeom>
              <a:avLst/>
              <a:gdLst>
                <a:gd name="connsiteX0" fmla="*/ 0 w 2909887"/>
                <a:gd name="connsiteY0" fmla="*/ 0 h 1566862"/>
                <a:gd name="connsiteX1" fmla="*/ 285750 w 2909887"/>
                <a:gd name="connsiteY1" fmla="*/ 104775 h 1566862"/>
                <a:gd name="connsiteX2" fmla="*/ 504825 w 2909887"/>
                <a:gd name="connsiteY2" fmla="*/ 223837 h 1566862"/>
                <a:gd name="connsiteX3" fmla="*/ 652462 w 2909887"/>
                <a:gd name="connsiteY3" fmla="*/ 238125 h 1566862"/>
                <a:gd name="connsiteX4" fmla="*/ 857250 w 2909887"/>
                <a:gd name="connsiteY4" fmla="*/ 319087 h 1566862"/>
                <a:gd name="connsiteX5" fmla="*/ 1047750 w 2909887"/>
                <a:gd name="connsiteY5" fmla="*/ 423862 h 1566862"/>
                <a:gd name="connsiteX6" fmla="*/ 1323975 w 2909887"/>
                <a:gd name="connsiteY6" fmla="*/ 576262 h 1566862"/>
                <a:gd name="connsiteX7" fmla="*/ 1485900 w 2909887"/>
                <a:gd name="connsiteY7" fmla="*/ 681037 h 1566862"/>
                <a:gd name="connsiteX8" fmla="*/ 1581150 w 2909887"/>
                <a:gd name="connsiteY8" fmla="*/ 704850 h 1566862"/>
                <a:gd name="connsiteX9" fmla="*/ 1724025 w 2909887"/>
                <a:gd name="connsiteY9" fmla="*/ 800100 h 1566862"/>
                <a:gd name="connsiteX10" fmla="*/ 1995487 w 2909887"/>
                <a:gd name="connsiteY10" fmla="*/ 976312 h 1566862"/>
                <a:gd name="connsiteX11" fmla="*/ 2305050 w 2909887"/>
                <a:gd name="connsiteY11" fmla="*/ 1171575 h 1566862"/>
                <a:gd name="connsiteX12" fmla="*/ 2424112 w 2909887"/>
                <a:gd name="connsiteY12" fmla="*/ 1228725 h 1566862"/>
                <a:gd name="connsiteX13" fmla="*/ 2757487 w 2909887"/>
                <a:gd name="connsiteY13" fmla="*/ 1443037 h 1566862"/>
                <a:gd name="connsiteX14" fmla="*/ 2909887 w 2909887"/>
                <a:gd name="connsiteY14" fmla="*/ 1566862 h 156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09887" h="1566862">
                  <a:moveTo>
                    <a:pt x="0" y="0"/>
                  </a:moveTo>
                  <a:cubicBezTo>
                    <a:pt x="100806" y="33734"/>
                    <a:pt x="201613" y="67469"/>
                    <a:pt x="285750" y="104775"/>
                  </a:cubicBezTo>
                  <a:cubicBezTo>
                    <a:pt x="369888" y="142081"/>
                    <a:pt x="443706" y="201612"/>
                    <a:pt x="504825" y="223837"/>
                  </a:cubicBezTo>
                  <a:cubicBezTo>
                    <a:pt x="565944" y="246062"/>
                    <a:pt x="593725" y="222250"/>
                    <a:pt x="652462" y="238125"/>
                  </a:cubicBezTo>
                  <a:cubicBezTo>
                    <a:pt x="711199" y="254000"/>
                    <a:pt x="791369" y="288131"/>
                    <a:pt x="857250" y="319087"/>
                  </a:cubicBezTo>
                  <a:cubicBezTo>
                    <a:pt x="923131" y="350043"/>
                    <a:pt x="1047750" y="423862"/>
                    <a:pt x="1047750" y="423862"/>
                  </a:cubicBezTo>
                  <a:cubicBezTo>
                    <a:pt x="1125537" y="466724"/>
                    <a:pt x="1250950" y="533400"/>
                    <a:pt x="1323975" y="576262"/>
                  </a:cubicBezTo>
                  <a:cubicBezTo>
                    <a:pt x="1397000" y="619124"/>
                    <a:pt x="1443038" y="659606"/>
                    <a:pt x="1485900" y="681037"/>
                  </a:cubicBezTo>
                  <a:cubicBezTo>
                    <a:pt x="1528762" y="702468"/>
                    <a:pt x="1541463" y="685006"/>
                    <a:pt x="1581150" y="704850"/>
                  </a:cubicBezTo>
                  <a:cubicBezTo>
                    <a:pt x="1620837" y="724694"/>
                    <a:pt x="1724025" y="800100"/>
                    <a:pt x="1724025" y="800100"/>
                  </a:cubicBezTo>
                  <a:lnTo>
                    <a:pt x="1995487" y="976312"/>
                  </a:lnTo>
                  <a:cubicBezTo>
                    <a:pt x="2092324" y="1038224"/>
                    <a:pt x="2233613" y="1129506"/>
                    <a:pt x="2305050" y="1171575"/>
                  </a:cubicBezTo>
                  <a:cubicBezTo>
                    <a:pt x="2376488" y="1213644"/>
                    <a:pt x="2348706" y="1183481"/>
                    <a:pt x="2424112" y="1228725"/>
                  </a:cubicBezTo>
                  <a:cubicBezTo>
                    <a:pt x="2499518" y="1273969"/>
                    <a:pt x="2676525" y="1386681"/>
                    <a:pt x="2757487" y="1443037"/>
                  </a:cubicBezTo>
                  <a:cubicBezTo>
                    <a:pt x="2838449" y="1499393"/>
                    <a:pt x="2874168" y="1533127"/>
                    <a:pt x="2909887" y="1566862"/>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Oval 44"/>
            <p:cNvSpPr/>
            <p:nvPr/>
          </p:nvSpPr>
          <p:spPr>
            <a:xfrm>
              <a:off x="5310693" y="4229539"/>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5134414" y="4096145"/>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Oval 46"/>
            <p:cNvSpPr/>
            <p:nvPr/>
          </p:nvSpPr>
          <p:spPr>
            <a:xfrm>
              <a:off x="4939078" y="3977043"/>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p:cNvSpPr/>
            <p:nvPr/>
          </p:nvSpPr>
          <p:spPr>
            <a:xfrm>
              <a:off x="4743741" y="3857941"/>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p:cNvSpPr/>
            <p:nvPr/>
          </p:nvSpPr>
          <p:spPr>
            <a:xfrm>
              <a:off x="4567463" y="3738839"/>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9"/>
            <p:cNvSpPr/>
            <p:nvPr/>
          </p:nvSpPr>
          <p:spPr>
            <a:xfrm>
              <a:off x="4372126" y="3605445"/>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4176791" y="3494283"/>
              <a:ext cx="76229" cy="381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Oval 51"/>
            <p:cNvSpPr/>
            <p:nvPr/>
          </p:nvSpPr>
          <p:spPr>
            <a:xfrm>
              <a:off x="4033862" y="3410117"/>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Oval 52"/>
            <p:cNvSpPr/>
            <p:nvPr/>
          </p:nvSpPr>
          <p:spPr>
            <a:xfrm>
              <a:off x="3838525" y="3291015"/>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3643190" y="3171913"/>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3457382" y="3081396"/>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3262046" y="3019462"/>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3057181" y="2928945"/>
              <a:ext cx="76229" cy="460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2852316" y="2828899"/>
              <a:ext cx="76229" cy="4605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2" name="Group 91"/>
          <p:cNvGrpSpPr>
            <a:grpSpLocks/>
          </p:cNvGrpSpPr>
          <p:nvPr/>
        </p:nvGrpSpPr>
        <p:grpSpPr bwMode="auto">
          <a:xfrm>
            <a:off x="2738438" y="3462338"/>
            <a:ext cx="2509837" cy="1800225"/>
            <a:chOff x="2738438" y="2805113"/>
            <a:chExt cx="2509837" cy="1800225"/>
          </a:xfrm>
        </p:grpSpPr>
        <p:grpSp>
          <p:nvGrpSpPr>
            <p:cNvPr id="18470" name="Group 73"/>
            <p:cNvGrpSpPr>
              <a:grpSpLocks/>
            </p:cNvGrpSpPr>
            <p:nvPr/>
          </p:nvGrpSpPr>
          <p:grpSpPr bwMode="auto">
            <a:xfrm>
              <a:off x="2738438" y="2805113"/>
              <a:ext cx="2509837" cy="1800225"/>
              <a:chOff x="2738438" y="2805113"/>
              <a:chExt cx="2509837" cy="1800225"/>
            </a:xfrm>
          </p:grpSpPr>
          <p:sp>
            <p:nvSpPr>
              <p:cNvPr id="5" name="Freeform 4"/>
              <p:cNvSpPr/>
              <p:nvPr/>
            </p:nvSpPr>
            <p:spPr>
              <a:xfrm>
                <a:off x="2738438" y="2805113"/>
                <a:ext cx="2509837" cy="1800225"/>
              </a:xfrm>
              <a:custGeom>
                <a:avLst/>
                <a:gdLst>
                  <a:gd name="connsiteX0" fmla="*/ 2509837 w 2509837"/>
                  <a:gd name="connsiteY0" fmla="*/ 1800225 h 1800225"/>
                  <a:gd name="connsiteX1" fmla="*/ 2343150 w 2509837"/>
                  <a:gd name="connsiteY1" fmla="*/ 1590675 h 1800225"/>
                  <a:gd name="connsiteX2" fmla="*/ 2233612 w 2509837"/>
                  <a:gd name="connsiteY2" fmla="*/ 1533525 h 1800225"/>
                  <a:gd name="connsiteX3" fmla="*/ 2114550 w 2509837"/>
                  <a:gd name="connsiteY3" fmla="*/ 1404937 h 1800225"/>
                  <a:gd name="connsiteX4" fmla="*/ 2024062 w 2509837"/>
                  <a:gd name="connsiteY4" fmla="*/ 1371600 h 1800225"/>
                  <a:gd name="connsiteX5" fmla="*/ 1928812 w 2509837"/>
                  <a:gd name="connsiteY5" fmla="*/ 1266825 h 1800225"/>
                  <a:gd name="connsiteX6" fmla="*/ 1738312 w 2509837"/>
                  <a:gd name="connsiteY6" fmla="*/ 1076325 h 1800225"/>
                  <a:gd name="connsiteX7" fmla="*/ 1509712 w 2509837"/>
                  <a:gd name="connsiteY7" fmla="*/ 900112 h 1800225"/>
                  <a:gd name="connsiteX8" fmla="*/ 1362075 w 2509837"/>
                  <a:gd name="connsiteY8" fmla="*/ 833437 h 1800225"/>
                  <a:gd name="connsiteX9" fmla="*/ 1266825 w 2509837"/>
                  <a:gd name="connsiteY9" fmla="*/ 819150 h 1800225"/>
                  <a:gd name="connsiteX10" fmla="*/ 1157287 w 2509837"/>
                  <a:gd name="connsiteY10" fmla="*/ 714375 h 1800225"/>
                  <a:gd name="connsiteX11" fmla="*/ 1014412 w 2509837"/>
                  <a:gd name="connsiteY11" fmla="*/ 647700 h 1800225"/>
                  <a:gd name="connsiteX12" fmla="*/ 871537 w 2509837"/>
                  <a:gd name="connsiteY12" fmla="*/ 557212 h 1800225"/>
                  <a:gd name="connsiteX13" fmla="*/ 776287 w 2509837"/>
                  <a:gd name="connsiteY13" fmla="*/ 433387 h 1800225"/>
                  <a:gd name="connsiteX14" fmla="*/ 709612 w 2509837"/>
                  <a:gd name="connsiteY14" fmla="*/ 385762 h 1800225"/>
                  <a:gd name="connsiteX15" fmla="*/ 561975 w 2509837"/>
                  <a:gd name="connsiteY15" fmla="*/ 328612 h 1800225"/>
                  <a:gd name="connsiteX16" fmla="*/ 471487 w 2509837"/>
                  <a:gd name="connsiteY16" fmla="*/ 309562 h 1800225"/>
                  <a:gd name="connsiteX17" fmla="*/ 400050 w 2509837"/>
                  <a:gd name="connsiteY17" fmla="*/ 247650 h 1800225"/>
                  <a:gd name="connsiteX18" fmla="*/ 271462 w 2509837"/>
                  <a:gd name="connsiteY18" fmla="*/ 161925 h 1800225"/>
                  <a:gd name="connsiteX19" fmla="*/ 0 w 2509837"/>
                  <a:gd name="connsiteY19" fmla="*/ 0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9837" h="1800225">
                    <a:moveTo>
                      <a:pt x="2509837" y="1800225"/>
                    </a:moveTo>
                    <a:cubicBezTo>
                      <a:pt x="2449512" y="1717675"/>
                      <a:pt x="2389187" y="1635125"/>
                      <a:pt x="2343150" y="1590675"/>
                    </a:cubicBezTo>
                    <a:cubicBezTo>
                      <a:pt x="2297113" y="1546225"/>
                      <a:pt x="2271712" y="1564481"/>
                      <a:pt x="2233612" y="1533525"/>
                    </a:cubicBezTo>
                    <a:cubicBezTo>
                      <a:pt x="2195512" y="1502569"/>
                      <a:pt x="2149475" y="1431924"/>
                      <a:pt x="2114550" y="1404937"/>
                    </a:cubicBezTo>
                    <a:cubicBezTo>
                      <a:pt x="2079625" y="1377949"/>
                      <a:pt x="2055018" y="1394619"/>
                      <a:pt x="2024062" y="1371600"/>
                    </a:cubicBezTo>
                    <a:cubicBezTo>
                      <a:pt x="1993106" y="1348581"/>
                      <a:pt x="1976437" y="1316037"/>
                      <a:pt x="1928812" y="1266825"/>
                    </a:cubicBezTo>
                    <a:cubicBezTo>
                      <a:pt x="1881187" y="1217612"/>
                      <a:pt x="1808162" y="1137444"/>
                      <a:pt x="1738312" y="1076325"/>
                    </a:cubicBezTo>
                    <a:cubicBezTo>
                      <a:pt x="1668462" y="1015206"/>
                      <a:pt x="1572418" y="940593"/>
                      <a:pt x="1509712" y="900112"/>
                    </a:cubicBezTo>
                    <a:cubicBezTo>
                      <a:pt x="1447006" y="859631"/>
                      <a:pt x="1402556" y="846931"/>
                      <a:pt x="1362075" y="833437"/>
                    </a:cubicBezTo>
                    <a:cubicBezTo>
                      <a:pt x="1321594" y="819943"/>
                      <a:pt x="1300956" y="838994"/>
                      <a:pt x="1266825" y="819150"/>
                    </a:cubicBezTo>
                    <a:cubicBezTo>
                      <a:pt x="1232694" y="799306"/>
                      <a:pt x="1199356" y="742950"/>
                      <a:pt x="1157287" y="714375"/>
                    </a:cubicBezTo>
                    <a:cubicBezTo>
                      <a:pt x="1115218" y="685800"/>
                      <a:pt x="1062037" y="673894"/>
                      <a:pt x="1014412" y="647700"/>
                    </a:cubicBezTo>
                    <a:cubicBezTo>
                      <a:pt x="966787" y="621506"/>
                      <a:pt x="911224" y="592931"/>
                      <a:pt x="871537" y="557212"/>
                    </a:cubicBezTo>
                    <a:cubicBezTo>
                      <a:pt x="831850" y="521493"/>
                      <a:pt x="803274" y="461962"/>
                      <a:pt x="776287" y="433387"/>
                    </a:cubicBezTo>
                    <a:cubicBezTo>
                      <a:pt x="749299" y="404812"/>
                      <a:pt x="745331" y="403224"/>
                      <a:pt x="709612" y="385762"/>
                    </a:cubicBezTo>
                    <a:cubicBezTo>
                      <a:pt x="673893" y="368299"/>
                      <a:pt x="601662" y="341312"/>
                      <a:pt x="561975" y="328612"/>
                    </a:cubicBezTo>
                    <a:cubicBezTo>
                      <a:pt x="522287" y="315912"/>
                      <a:pt x="498474" y="323056"/>
                      <a:pt x="471487" y="309562"/>
                    </a:cubicBezTo>
                    <a:cubicBezTo>
                      <a:pt x="444500" y="296068"/>
                      <a:pt x="433387" y="272256"/>
                      <a:pt x="400050" y="247650"/>
                    </a:cubicBezTo>
                    <a:cubicBezTo>
                      <a:pt x="366713" y="223044"/>
                      <a:pt x="338137" y="203200"/>
                      <a:pt x="271462" y="161925"/>
                    </a:cubicBezTo>
                    <a:cubicBezTo>
                      <a:pt x="204787" y="120650"/>
                      <a:pt x="102393" y="60325"/>
                      <a:pt x="0" y="0"/>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Oval 58"/>
              <p:cNvSpPr/>
              <p:nvPr/>
            </p:nvSpPr>
            <p:spPr>
              <a:xfrm>
                <a:off x="2781300" y="283845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2971800" y="294798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l 60"/>
              <p:cNvSpPr/>
              <p:nvPr/>
            </p:nvSpPr>
            <p:spPr>
              <a:xfrm>
                <a:off x="3538538" y="329565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l 61"/>
              <p:cNvSpPr/>
              <p:nvPr/>
            </p:nvSpPr>
            <p:spPr>
              <a:xfrm>
                <a:off x="3381375" y="316230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l 62"/>
              <p:cNvSpPr/>
              <p:nvPr/>
            </p:nvSpPr>
            <p:spPr>
              <a:xfrm>
                <a:off x="3157538" y="307181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a:off x="4071938" y="36147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3900488" y="354330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3709988" y="34242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4576763" y="39957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4424363" y="38433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4243388" y="370522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4733925" y="41481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4919663" y="4291013"/>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2" name="Oval 71"/>
            <p:cNvSpPr/>
            <p:nvPr/>
          </p:nvSpPr>
          <p:spPr>
            <a:xfrm>
              <a:off x="5086350" y="4414838"/>
              <a:ext cx="76200" cy="460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0" name="Group 89"/>
          <p:cNvGrpSpPr>
            <a:grpSpLocks/>
          </p:cNvGrpSpPr>
          <p:nvPr/>
        </p:nvGrpSpPr>
        <p:grpSpPr bwMode="auto">
          <a:xfrm>
            <a:off x="2224088" y="3619500"/>
            <a:ext cx="3024187" cy="1647825"/>
            <a:chOff x="2224072" y="2962248"/>
            <a:chExt cx="3024203" cy="1647852"/>
          </a:xfrm>
        </p:grpSpPr>
        <p:sp>
          <p:nvSpPr>
            <p:cNvPr id="4" name="Freeform 3"/>
            <p:cNvSpPr/>
            <p:nvPr/>
          </p:nvSpPr>
          <p:spPr>
            <a:xfrm>
              <a:off x="2257409" y="2981298"/>
              <a:ext cx="2990866" cy="1628802"/>
            </a:xfrm>
            <a:custGeom>
              <a:avLst/>
              <a:gdLst>
                <a:gd name="connsiteX0" fmla="*/ 0 w 2990850"/>
                <a:gd name="connsiteY0" fmla="*/ 0 h 1628775"/>
                <a:gd name="connsiteX1" fmla="*/ 238125 w 2990850"/>
                <a:gd name="connsiteY1" fmla="*/ 152400 h 1628775"/>
                <a:gd name="connsiteX2" fmla="*/ 438150 w 2990850"/>
                <a:gd name="connsiteY2" fmla="*/ 200025 h 1628775"/>
                <a:gd name="connsiteX3" fmla="*/ 695325 w 2990850"/>
                <a:gd name="connsiteY3" fmla="*/ 323850 h 1628775"/>
                <a:gd name="connsiteX4" fmla="*/ 828675 w 2990850"/>
                <a:gd name="connsiteY4" fmla="*/ 390525 h 1628775"/>
                <a:gd name="connsiteX5" fmla="*/ 971550 w 2990850"/>
                <a:gd name="connsiteY5" fmla="*/ 419100 h 1628775"/>
                <a:gd name="connsiteX6" fmla="*/ 1190625 w 2990850"/>
                <a:gd name="connsiteY6" fmla="*/ 523875 h 1628775"/>
                <a:gd name="connsiteX7" fmla="*/ 1419225 w 2990850"/>
                <a:gd name="connsiteY7" fmla="*/ 704850 h 1628775"/>
                <a:gd name="connsiteX8" fmla="*/ 1533525 w 2990850"/>
                <a:gd name="connsiteY8" fmla="*/ 742950 h 1628775"/>
                <a:gd name="connsiteX9" fmla="*/ 1704975 w 2990850"/>
                <a:gd name="connsiteY9" fmla="*/ 762000 h 1628775"/>
                <a:gd name="connsiteX10" fmla="*/ 1924050 w 2990850"/>
                <a:gd name="connsiteY10" fmla="*/ 876300 h 1628775"/>
                <a:gd name="connsiteX11" fmla="*/ 2114550 w 2990850"/>
                <a:gd name="connsiteY11" fmla="*/ 1038225 h 1628775"/>
                <a:gd name="connsiteX12" fmla="*/ 2362200 w 2990850"/>
                <a:gd name="connsiteY12" fmla="*/ 1219200 h 1628775"/>
                <a:gd name="connsiteX13" fmla="*/ 2600325 w 2990850"/>
                <a:gd name="connsiteY13" fmla="*/ 1400175 h 1628775"/>
                <a:gd name="connsiteX14" fmla="*/ 2676525 w 2990850"/>
                <a:gd name="connsiteY14" fmla="*/ 1466850 h 1628775"/>
                <a:gd name="connsiteX15" fmla="*/ 2809875 w 2990850"/>
                <a:gd name="connsiteY15" fmla="*/ 1504950 h 1628775"/>
                <a:gd name="connsiteX16" fmla="*/ 2990850 w 2990850"/>
                <a:gd name="connsiteY16" fmla="*/ 1628775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0850" h="1628775">
                  <a:moveTo>
                    <a:pt x="0" y="0"/>
                  </a:moveTo>
                  <a:cubicBezTo>
                    <a:pt x="82550" y="59531"/>
                    <a:pt x="165100" y="119063"/>
                    <a:pt x="238125" y="152400"/>
                  </a:cubicBezTo>
                  <a:cubicBezTo>
                    <a:pt x="311150" y="185737"/>
                    <a:pt x="361950" y="171450"/>
                    <a:pt x="438150" y="200025"/>
                  </a:cubicBezTo>
                  <a:cubicBezTo>
                    <a:pt x="514350" y="228600"/>
                    <a:pt x="630238" y="292100"/>
                    <a:pt x="695325" y="323850"/>
                  </a:cubicBezTo>
                  <a:cubicBezTo>
                    <a:pt x="760412" y="355600"/>
                    <a:pt x="782638" y="374650"/>
                    <a:pt x="828675" y="390525"/>
                  </a:cubicBezTo>
                  <a:cubicBezTo>
                    <a:pt x="874713" y="406400"/>
                    <a:pt x="911225" y="396875"/>
                    <a:pt x="971550" y="419100"/>
                  </a:cubicBezTo>
                  <a:cubicBezTo>
                    <a:pt x="1031875" y="441325"/>
                    <a:pt x="1116013" y="476250"/>
                    <a:pt x="1190625" y="523875"/>
                  </a:cubicBezTo>
                  <a:cubicBezTo>
                    <a:pt x="1265237" y="571500"/>
                    <a:pt x="1362075" y="668338"/>
                    <a:pt x="1419225" y="704850"/>
                  </a:cubicBezTo>
                  <a:cubicBezTo>
                    <a:pt x="1476375" y="741363"/>
                    <a:pt x="1485900" y="733425"/>
                    <a:pt x="1533525" y="742950"/>
                  </a:cubicBezTo>
                  <a:cubicBezTo>
                    <a:pt x="1581150" y="752475"/>
                    <a:pt x="1639888" y="739775"/>
                    <a:pt x="1704975" y="762000"/>
                  </a:cubicBezTo>
                  <a:cubicBezTo>
                    <a:pt x="1770062" y="784225"/>
                    <a:pt x="1855788" y="830263"/>
                    <a:pt x="1924050" y="876300"/>
                  </a:cubicBezTo>
                  <a:cubicBezTo>
                    <a:pt x="1992312" y="922337"/>
                    <a:pt x="2041525" y="981075"/>
                    <a:pt x="2114550" y="1038225"/>
                  </a:cubicBezTo>
                  <a:cubicBezTo>
                    <a:pt x="2187575" y="1095375"/>
                    <a:pt x="2281238" y="1158875"/>
                    <a:pt x="2362200" y="1219200"/>
                  </a:cubicBezTo>
                  <a:cubicBezTo>
                    <a:pt x="2443163" y="1279525"/>
                    <a:pt x="2547938" y="1358900"/>
                    <a:pt x="2600325" y="1400175"/>
                  </a:cubicBezTo>
                  <a:cubicBezTo>
                    <a:pt x="2652712" y="1441450"/>
                    <a:pt x="2641600" y="1449388"/>
                    <a:pt x="2676525" y="1466850"/>
                  </a:cubicBezTo>
                  <a:cubicBezTo>
                    <a:pt x="2711450" y="1484313"/>
                    <a:pt x="2757488" y="1477963"/>
                    <a:pt x="2809875" y="1504950"/>
                  </a:cubicBezTo>
                  <a:cubicBezTo>
                    <a:pt x="2862263" y="1531938"/>
                    <a:pt x="2926556" y="1580356"/>
                    <a:pt x="2990850" y="1628775"/>
                  </a:cubicBez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Oval 74"/>
            <p:cNvSpPr/>
            <p:nvPr/>
          </p:nvSpPr>
          <p:spPr>
            <a:xfrm>
              <a:off x="5067299" y="4491036"/>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p:cNvSpPr/>
            <p:nvPr/>
          </p:nvSpPr>
          <p:spPr>
            <a:xfrm>
              <a:off x="4848223" y="4376734"/>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4672010" y="4243382"/>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4500559" y="4119555"/>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4305295" y="3967152"/>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105269" y="3814750"/>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881431" y="3714735"/>
              <a:ext cx="76200" cy="460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76642" y="3681398"/>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3486141" y="3543283"/>
              <a:ext cx="76200" cy="460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290878" y="3419455"/>
              <a:ext cx="76200" cy="460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086089" y="3357542"/>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2876537" y="3262291"/>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2666986" y="3162276"/>
              <a:ext cx="76200" cy="460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2224072" y="2962248"/>
              <a:ext cx="76200" cy="460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2414573" y="3090838"/>
              <a:ext cx="76200" cy="460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5" name="Title 1"/>
          <p:cNvSpPr txBox="1">
            <a:spLocks/>
          </p:cNvSpPr>
          <p:nvPr/>
        </p:nvSpPr>
        <p:spPr bwMode="auto">
          <a:xfrm>
            <a:off x="5953125" y="1466850"/>
            <a:ext cx="2990850" cy="123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Altitude</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600 – 1000 m AGL</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Swath width</a:t>
            </a:r>
            <a:endPar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up to 1500 m </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p:txBody>
      </p:sp>
      <p:cxnSp>
        <p:nvCxnSpPr>
          <p:cNvPr id="97" name="Straight Connector 96"/>
          <p:cNvCxnSpPr/>
          <p:nvPr/>
        </p:nvCxnSpPr>
        <p:spPr>
          <a:xfrm flipV="1">
            <a:off x="2262188" y="1666875"/>
            <a:ext cx="1042987" cy="19716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itle 1"/>
          <p:cNvSpPr txBox="1">
            <a:spLocks/>
          </p:cNvSpPr>
          <p:nvPr/>
        </p:nvSpPr>
        <p:spPr bwMode="auto">
          <a:xfrm>
            <a:off x="161925" y="2198688"/>
            <a:ext cx="3019425"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Wavelength</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500 – 1000 nm</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Pulse rate</a:t>
            </a:r>
            <a:endPar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10s – 100s kHz</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Footprint</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15 – 20 cm</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Accuracy</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5 – 15 cm vertical</a:t>
            </a:r>
          </a:p>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20 – 30 cm horizontal</a:t>
            </a: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endParaRPr>
          </a:p>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endParaRPr>
          </a:p>
        </p:txBody>
      </p:sp>
      <p:grpSp>
        <p:nvGrpSpPr>
          <p:cNvPr id="115" name="Group 114"/>
          <p:cNvGrpSpPr>
            <a:grpSpLocks/>
          </p:cNvGrpSpPr>
          <p:nvPr/>
        </p:nvGrpSpPr>
        <p:grpSpPr bwMode="auto">
          <a:xfrm>
            <a:off x="2600325" y="981075"/>
            <a:ext cx="5372100" cy="4643438"/>
            <a:chOff x="2600325" y="981075"/>
            <a:chExt cx="5372100" cy="4644043"/>
          </a:xfrm>
        </p:grpSpPr>
        <p:sp>
          <p:nvSpPr>
            <p:cNvPr id="103" name="Title 1"/>
            <p:cNvSpPr txBox="1">
              <a:spLocks/>
            </p:cNvSpPr>
            <p:nvPr/>
          </p:nvSpPr>
          <p:spPr bwMode="auto">
            <a:xfrm>
              <a:off x="2600325" y="981075"/>
              <a:ext cx="714375" cy="38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GPS</a:t>
              </a:r>
            </a:p>
          </p:txBody>
        </p:sp>
        <p:sp>
          <p:nvSpPr>
            <p:cNvPr id="104" name="Title 1"/>
            <p:cNvSpPr txBox="1">
              <a:spLocks/>
            </p:cNvSpPr>
            <p:nvPr/>
          </p:nvSpPr>
          <p:spPr bwMode="auto">
            <a:xfrm>
              <a:off x="3162300" y="981075"/>
              <a:ext cx="714375" cy="38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IMU</a:t>
              </a:r>
            </a:p>
          </p:txBody>
        </p:sp>
        <p:grpSp>
          <p:nvGrpSpPr>
            <p:cNvPr id="18448" name="Group 111"/>
            <p:cNvGrpSpPr>
              <a:grpSpLocks/>
            </p:cNvGrpSpPr>
            <p:nvPr/>
          </p:nvGrpSpPr>
          <p:grpSpPr bwMode="auto">
            <a:xfrm>
              <a:off x="6889925" y="5200650"/>
              <a:ext cx="291923" cy="424468"/>
              <a:chOff x="3952874" y="4899835"/>
              <a:chExt cx="695325" cy="1011033"/>
            </a:xfrm>
          </p:grpSpPr>
          <p:sp>
            <p:nvSpPr>
              <p:cNvPr id="105" name="Flowchart: Extract 104"/>
              <p:cNvSpPr/>
              <p:nvPr/>
            </p:nvSpPr>
            <p:spPr>
              <a:xfrm rot="21448764">
                <a:off x="4224706" y="5048634"/>
                <a:ext cx="189062" cy="688275"/>
              </a:xfrm>
              <a:prstGeom prst="flowChartExtra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Flowchart: Extract 108"/>
              <p:cNvSpPr/>
              <p:nvPr/>
            </p:nvSpPr>
            <p:spPr>
              <a:xfrm rot="1222174">
                <a:off x="4088582" y="5018380"/>
                <a:ext cx="136124" cy="892488"/>
              </a:xfrm>
              <a:prstGeom prst="flowChartExtra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Flowchart: Extract 109"/>
              <p:cNvSpPr/>
              <p:nvPr/>
            </p:nvSpPr>
            <p:spPr>
              <a:xfrm rot="20196458">
                <a:off x="4398642" y="5003253"/>
                <a:ext cx="151249" cy="896269"/>
              </a:xfrm>
              <a:prstGeom prst="flowChartExtra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p:cNvSpPr/>
              <p:nvPr/>
            </p:nvSpPr>
            <p:spPr>
              <a:xfrm>
                <a:off x="3952457" y="4901145"/>
                <a:ext cx="695747" cy="2344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14" name="Title 1"/>
            <p:cNvSpPr txBox="1">
              <a:spLocks/>
            </p:cNvSpPr>
            <p:nvPr/>
          </p:nvSpPr>
          <p:spPr bwMode="auto">
            <a:xfrm>
              <a:off x="6200775" y="4858255"/>
              <a:ext cx="1771650" cy="38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outerShdw blurRad="38100" dist="38100" dir="2700000" algn="tl">
                      <a:srgbClr val="DDDDDD"/>
                    </a:outerShdw>
                  </a:effectLst>
                  <a:uLnTx/>
                  <a:uFillTx/>
                  <a:latin typeface="Calibri" charset="0"/>
                  <a:ea typeface="ＭＳ Ｐゴシック" charset="0"/>
                  <a:cs typeface="Arial" charset="0"/>
                </a:rPr>
                <a:t>GPS base station</a:t>
              </a:r>
            </a:p>
          </p:txBody>
        </p:sp>
      </p:grpSp>
      <p:cxnSp>
        <p:nvCxnSpPr>
          <p:cNvPr id="116" name="Straight Connector 115"/>
          <p:cNvCxnSpPr/>
          <p:nvPr/>
        </p:nvCxnSpPr>
        <p:spPr>
          <a:xfrm flipV="1">
            <a:off x="2252663" y="1685925"/>
            <a:ext cx="1042987" cy="19716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01" name="TextBox 1"/>
          <p:cNvSpPr txBox="1">
            <a:spLocks noChangeArrowheads="1"/>
          </p:cNvSpPr>
          <p:nvPr/>
        </p:nvSpPr>
        <p:spPr bwMode="auto">
          <a:xfrm>
            <a:off x="706438" y="195263"/>
            <a:ext cx="77454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outerShdw blurRad="38100" dist="38100" dir="2700000" algn="tl">
                    <a:srgbClr val="DDDDDD"/>
                  </a:outerShdw>
                </a:effectLst>
                <a:uLnTx/>
                <a:uFillTx/>
                <a:latin typeface="Calibri" charset="0"/>
                <a:ea typeface="ＭＳ Ｐゴシック" charset="0"/>
                <a:cs typeface="Arial" charset="0"/>
              </a:rPr>
              <a:t>Introduction to Airborne lidar topography</a:t>
            </a:r>
          </a:p>
        </p:txBody>
      </p:sp>
    </p:spTree>
    <p:extLst>
      <p:ext uri="{BB962C8B-B14F-4D97-AF65-F5344CB8AC3E}">
        <p14:creationId xmlns:p14="http://schemas.microsoft.com/office/powerpoint/2010/main" val="3655452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fill="hold" nodeType="clickEffect">
                                  <p:stCondLst>
                                    <p:cond delay="0"/>
                                  </p:stCondLst>
                                  <p:childTnLst>
                                    <p:animMotion origin="layout" path="M 1.66667E-6 1.48148E-6 L -0.10886 0.05347 " pathEditMode="relative" rAng="0" ptsTypes="AA">
                                      <p:cBhvr>
                                        <p:cTn id="6" dur="2000" fill="hold"/>
                                        <p:tgtEl>
                                          <p:spTgt spid="44"/>
                                        </p:tgtEl>
                                        <p:attrNameLst>
                                          <p:attrName>ppt_x</p:attrName>
                                          <p:attrName>ppt_y</p:attrName>
                                        </p:attrNameLst>
                                      </p:cBhvr>
                                      <p:rCtr x="-5451" y="2662"/>
                                    </p:animMotion>
                                  </p:childTnLst>
                                </p:cTn>
                              </p:par>
                              <p:par>
                                <p:cTn id="7" presetID="22" presetClass="entr" presetSubtype="2" fill="hold"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wipe(right)">
                                      <p:cBhvr>
                                        <p:cTn id="9" dur="400"/>
                                        <p:tgtEl>
                                          <p:spTgt spid="25"/>
                                        </p:tgtEl>
                                      </p:cBhvr>
                                    </p:animEffect>
                                  </p:childTnLst>
                                </p:cTn>
                              </p:par>
                              <p:par>
                                <p:cTn id="10" presetID="22" presetClass="entr" presetSubtype="8" fill="hold" nodeType="withEffect">
                                  <p:stCondLst>
                                    <p:cond delay="40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400"/>
                                        <p:tgtEl>
                                          <p:spTgt spid="41"/>
                                        </p:tgtEl>
                                      </p:cBhvr>
                                    </p:animEffect>
                                  </p:childTnLst>
                                </p:cTn>
                              </p:par>
                              <p:par>
                                <p:cTn id="13" presetID="22" presetClass="entr" presetSubtype="2" fill="hold" nodeType="withEffect">
                                  <p:stCondLst>
                                    <p:cond delay="800"/>
                                  </p:stCondLst>
                                  <p:childTnLst>
                                    <p:set>
                                      <p:cBhvr>
                                        <p:cTn id="14" dur="1" fill="hold">
                                          <p:stCondLst>
                                            <p:cond delay="0"/>
                                          </p:stCondLst>
                                        </p:cTn>
                                        <p:tgtEl>
                                          <p:spTgt spid="73"/>
                                        </p:tgtEl>
                                        <p:attrNameLst>
                                          <p:attrName>style.visibility</p:attrName>
                                        </p:attrNameLst>
                                      </p:cBhvr>
                                      <p:to>
                                        <p:strVal val="visible"/>
                                      </p:to>
                                    </p:set>
                                    <p:animEffect transition="in" filter="wipe(right)">
                                      <p:cBhvr>
                                        <p:cTn id="15" dur="400"/>
                                        <p:tgtEl>
                                          <p:spTgt spid="73"/>
                                        </p:tgtEl>
                                      </p:cBhvr>
                                    </p:animEffect>
                                  </p:childTnLst>
                                </p:cTn>
                              </p:par>
                              <p:par>
                                <p:cTn id="16" presetID="22" presetClass="entr" presetSubtype="8" fill="hold" nodeType="withEffect">
                                  <p:stCondLst>
                                    <p:cond delay="1200"/>
                                  </p:stCondLst>
                                  <p:childTnLst>
                                    <p:set>
                                      <p:cBhvr>
                                        <p:cTn id="17" dur="1" fill="hold">
                                          <p:stCondLst>
                                            <p:cond delay="0"/>
                                          </p:stCondLst>
                                        </p:cTn>
                                        <p:tgtEl>
                                          <p:spTgt spid="92"/>
                                        </p:tgtEl>
                                        <p:attrNameLst>
                                          <p:attrName>style.visibility</p:attrName>
                                        </p:attrNameLst>
                                      </p:cBhvr>
                                      <p:to>
                                        <p:strVal val="visible"/>
                                      </p:to>
                                    </p:set>
                                    <p:animEffect transition="in" filter="wipe(left)">
                                      <p:cBhvr>
                                        <p:cTn id="18" dur="400"/>
                                        <p:tgtEl>
                                          <p:spTgt spid="92"/>
                                        </p:tgtEl>
                                      </p:cBhvr>
                                    </p:animEffect>
                                  </p:childTnLst>
                                </p:cTn>
                              </p:par>
                              <p:par>
                                <p:cTn id="19" presetID="22" presetClass="entr" presetSubtype="4" fill="hold" nodeType="withEffect">
                                  <p:stCondLst>
                                    <p:cond delay="1600"/>
                                  </p:stCondLst>
                                  <p:childTnLst>
                                    <p:set>
                                      <p:cBhvr>
                                        <p:cTn id="20" dur="1" fill="hold">
                                          <p:stCondLst>
                                            <p:cond delay="0"/>
                                          </p:stCondLst>
                                        </p:cTn>
                                        <p:tgtEl>
                                          <p:spTgt spid="90"/>
                                        </p:tgtEl>
                                        <p:attrNameLst>
                                          <p:attrName>style.visibility</p:attrName>
                                        </p:attrNameLst>
                                      </p:cBhvr>
                                      <p:to>
                                        <p:strVal val="visible"/>
                                      </p:to>
                                    </p:set>
                                    <p:animEffect transition="in" filter="wipe(down)">
                                      <p:cBhvr>
                                        <p:cTn id="21" dur="400"/>
                                        <p:tgtEl>
                                          <p:spTgt spid="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wipe(up)">
                                      <p:cBhvr>
                                        <p:cTn id="26" dur="200"/>
                                        <p:tgtEl>
                                          <p:spTgt spid="97"/>
                                        </p:tgtEl>
                                      </p:cBhvr>
                                    </p:animEffect>
                                  </p:childTnLst>
                                </p:cTn>
                              </p:par>
                            </p:childTnLst>
                          </p:cTn>
                        </p:par>
                        <p:par>
                          <p:cTn id="27" fill="hold" nodeType="afterGroup">
                            <p:stCondLst>
                              <p:cond delay="200"/>
                            </p:stCondLst>
                            <p:childTnLst>
                              <p:par>
                                <p:cTn id="28" presetID="1" presetClass="exit" presetSubtype="0" fill="hold" nodeType="afterEffect">
                                  <p:stCondLst>
                                    <p:cond delay="0"/>
                                  </p:stCondLst>
                                  <p:childTnLst>
                                    <p:set>
                                      <p:cBhvr>
                                        <p:cTn id="29" dur="1" fill="hold">
                                          <p:stCondLst>
                                            <p:cond delay="0"/>
                                          </p:stCondLst>
                                        </p:cTn>
                                        <p:tgtEl>
                                          <p:spTgt spid="97"/>
                                        </p:tgtEl>
                                        <p:attrNameLst>
                                          <p:attrName>style.visibility</p:attrName>
                                        </p:attrNameLst>
                                      </p:cBhvr>
                                      <p:to>
                                        <p:strVal val="hidden"/>
                                      </p:to>
                                    </p:set>
                                  </p:childTnLst>
                                </p:cTn>
                              </p:par>
                              <p:par>
                                <p:cTn id="30" presetID="22" presetClass="entr" presetSubtype="4" fill="hold" nodeType="with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wipe(down)">
                                      <p:cBhvr>
                                        <p:cTn id="32" dur="200"/>
                                        <p:tgtEl>
                                          <p:spTgt spid="1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
                                            <p:txEl>
                                              <p:pRg st="4" end="4"/>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02">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
                                            <p:txEl>
                                              <p:pRg st="7" end="7"/>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102">
                                            <p:txEl>
                                              <p:pRg st="9" end="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
                                            <p:txEl>
                                              <p:pRg st="10" end="1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
                                            <p:txEl>
                                              <p:pRg st="11" end="11"/>
                                            </p:txEl>
                                          </p:spTgt>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95">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5">
                                            <p:txEl>
                                              <p:pRg st="2" end="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95">
                                            <p:txEl>
                                              <p:pRg st="4" end="4"/>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TSI pptx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GETSI pptx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TotalTime>
  <Words>2881</Words>
  <Application>Microsoft Macintosh PowerPoint</Application>
  <PresentationFormat>On-screen Show (4:3)</PresentationFormat>
  <Paragraphs>261</Paragraphs>
  <Slides>29</Slides>
  <Notes>23</Notes>
  <HiddenSlides>0</HiddenSlides>
  <MMClips>1</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29</vt:i4>
      </vt:variant>
    </vt:vector>
  </HeadingPairs>
  <TitlesOfParts>
    <vt:vector size="35" baseType="lpstr">
      <vt:lpstr>Arial</vt:lpstr>
      <vt:lpstr>Calibri</vt:lpstr>
      <vt:lpstr>Calibri Light</vt:lpstr>
      <vt:lpstr>Office Theme</vt:lpstr>
      <vt:lpstr>GETSI pptx template</vt:lpstr>
      <vt:lpstr>1_GETSI pptx template</vt:lpstr>
      <vt:lpstr>Mapping Tectonics with LIDAR</vt:lpstr>
      <vt:lpstr>Topography and LIDAR</vt:lpstr>
      <vt:lpstr>Topography in the Modern Era</vt:lpstr>
      <vt:lpstr>Digital elevation models</vt:lpstr>
      <vt:lpstr>Uses of DEMs</vt:lpstr>
      <vt:lpstr>Uses of DEMs</vt:lpstr>
      <vt:lpstr>Uses of DEMs</vt:lpstr>
      <vt:lpstr>Mapping topography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Zielke et al 2010 analysis of stream offsets</vt:lpstr>
      <vt:lpstr>PowerPoint Presentation</vt:lpstr>
      <vt:lpstr>PowerPoint Presentation</vt:lpstr>
      <vt:lpstr>PowerPoint Presentation</vt:lpstr>
      <vt:lpstr>PowerPoint Presentation</vt:lpstr>
      <vt:lpstr>PowerPoint Presentation</vt:lpstr>
      <vt:lpstr>Other TLS applications - Precariously Balanced Rock</vt:lpstr>
      <vt:lpstr>Identifying Faults and Fault slip using LIDAR</vt:lpstr>
      <vt:lpstr>LIDAR – Light Detection and Ranging</vt:lpstr>
      <vt:lpstr>Strike-slip fault features</vt:lpstr>
      <vt:lpstr>Normal fault features</vt:lpstr>
      <vt:lpstr>Reverse fault features</vt:lpstr>
      <vt:lpstr>Emergent reverse fault and propagating fold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Tectonics with LIDAR</dc:title>
  <dc:creator>Maurer, Jeremy</dc:creator>
  <cp:lastModifiedBy>Maurer, Jeremy</cp:lastModifiedBy>
  <cp:revision>3</cp:revision>
  <dcterms:created xsi:type="dcterms:W3CDTF">2023-01-09T16:12:30Z</dcterms:created>
  <dcterms:modified xsi:type="dcterms:W3CDTF">2023-01-09T16:38:13Z</dcterms:modified>
</cp:coreProperties>
</file>